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9" r:id="rId2"/>
    <p:sldId id="398" r:id="rId3"/>
    <p:sldId id="410" r:id="rId4"/>
    <p:sldId id="413" r:id="rId5"/>
    <p:sldId id="432" r:id="rId6"/>
    <p:sldId id="414" r:id="rId7"/>
    <p:sldId id="424" r:id="rId8"/>
    <p:sldId id="426" r:id="rId9"/>
    <p:sldId id="427" r:id="rId10"/>
    <p:sldId id="397" r:id="rId11"/>
    <p:sldId id="423" r:id="rId12"/>
    <p:sldId id="408" r:id="rId13"/>
    <p:sldId id="416" r:id="rId14"/>
    <p:sldId id="411" r:id="rId15"/>
    <p:sldId id="418" r:id="rId16"/>
    <p:sldId id="422" r:id="rId17"/>
    <p:sldId id="419" r:id="rId18"/>
    <p:sldId id="420" r:id="rId19"/>
    <p:sldId id="421" r:id="rId20"/>
    <p:sldId id="435" r:id="rId21"/>
    <p:sldId id="436" r:id="rId22"/>
    <p:sldId id="409" r:id="rId23"/>
    <p:sldId id="428" r:id="rId24"/>
    <p:sldId id="433" r:id="rId25"/>
    <p:sldId id="438" r:id="rId26"/>
    <p:sldId id="439" r:id="rId27"/>
    <p:sldId id="412" r:id="rId28"/>
    <p:sldId id="417" r:id="rId29"/>
    <p:sldId id="415" r:id="rId30"/>
    <p:sldId id="399" r:id="rId31"/>
    <p:sldId id="400" r:id="rId32"/>
    <p:sldId id="430" r:id="rId33"/>
    <p:sldId id="401" r:id="rId34"/>
    <p:sldId id="402" r:id="rId35"/>
    <p:sldId id="403" r:id="rId36"/>
    <p:sldId id="404" r:id="rId37"/>
    <p:sldId id="406" r:id="rId38"/>
    <p:sldId id="4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06"/>
    <p:restoredTop sz="99593" autoAdjust="0"/>
  </p:normalViewPr>
  <p:slideViewPr>
    <p:cSldViewPr snapToGrid="0" snapToObjects="1">
      <p:cViewPr varScale="1">
        <p:scale>
          <a:sx n="125" d="100"/>
          <a:sy n="125" d="100"/>
        </p:scale>
        <p:origin x="176" y="3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4" d="100"/>
        <a:sy n="154" d="100"/>
      </p:scale>
      <p:origin x="0" y="9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C9ECA-C435-42E6-9AB5-CFBA5A33BBD5}"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01FD9569-2252-420E-BE2D-69983C56B6D8}">
      <dgm:prSet/>
      <dgm:spPr/>
      <dgm:t>
        <a:bodyPr/>
        <a:lstStyle/>
        <a:p>
          <a:r>
            <a:rPr lang="en-US"/>
            <a:t>Check</a:t>
          </a:r>
        </a:p>
      </dgm:t>
    </dgm:pt>
    <dgm:pt modelId="{9E5BB5FE-FE77-4CDE-8481-1079C703AE7A}" type="parTrans" cxnId="{D4902E8B-7A06-4295-B301-DE04ADFF9970}">
      <dgm:prSet/>
      <dgm:spPr/>
      <dgm:t>
        <a:bodyPr/>
        <a:lstStyle/>
        <a:p>
          <a:endParaRPr lang="en-US"/>
        </a:p>
      </dgm:t>
    </dgm:pt>
    <dgm:pt modelId="{626B2A48-3D17-460B-B03F-62572AF6CF4B}" type="sibTrans" cxnId="{D4902E8B-7A06-4295-B301-DE04ADFF9970}">
      <dgm:prSet/>
      <dgm:spPr/>
      <dgm:t>
        <a:bodyPr/>
        <a:lstStyle/>
        <a:p>
          <a:endParaRPr lang="en-US"/>
        </a:p>
      </dgm:t>
    </dgm:pt>
    <dgm:pt modelId="{2850E5F7-051E-48C6-8005-8C7E1DC9D361}">
      <dgm:prSet/>
      <dgm:spPr/>
      <dgm:t>
        <a:bodyPr/>
        <a:lstStyle/>
        <a:p>
          <a:r>
            <a:rPr lang="en-US"/>
            <a:t>Check Spelling look for simple mistakes</a:t>
          </a:r>
        </a:p>
      </dgm:t>
    </dgm:pt>
    <dgm:pt modelId="{67C7F205-06C1-49CA-8C6A-D44B288078AE}" type="parTrans" cxnId="{643484F6-6F70-4504-B77A-D75F7522CB7A}">
      <dgm:prSet/>
      <dgm:spPr/>
      <dgm:t>
        <a:bodyPr/>
        <a:lstStyle/>
        <a:p>
          <a:endParaRPr lang="en-US"/>
        </a:p>
      </dgm:t>
    </dgm:pt>
    <dgm:pt modelId="{5D56D5CB-8BDF-4766-B660-A376A051ED2F}" type="sibTrans" cxnId="{643484F6-6F70-4504-B77A-D75F7522CB7A}">
      <dgm:prSet/>
      <dgm:spPr/>
      <dgm:t>
        <a:bodyPr/>
        <a:lstStyle/>
        <a:p>
          <a:endParaRPr lang="en-US"/>
        </a:p>
      </dgm:t>
    </dgm:pt>
    <dgm:pt modelId="{44B109F7-2347-41EC-8E7A-237112DFB167}">
      <dgm:prSet/>
      <dgm:spPr/>
      <dgm:t>
        <a:bodyPr/>
        <a:lstStyle/>
        <a:p>
          <a:r>
            <a:rPr lang="en-US"/>
            <a:t>Ensure</a:t>
          </a:r>
        </a:p>
      </dgm:t>
    </dgm:pt>
    <dgm:pt modelId="{E0DDD21A-1A46-4B11-A616-8E00CB000096}" type="parTrans" cxnId="{660ADDF6-2129-4534-B717-7EB4F4C6C60F}">
      <dgm:prSet/>
      <dgm:spPr/>
      <dgm:t>
        <a:bodyPr/>
        <a:lstStyle/>
        <a:p>
          <a:endParaRPr lang="en-US"/>
        </a:p>
      </dgm:t>
    </dgm:pt>
    <dgm:pt modelId="{076D6361-C589-4E28-A45A-A5D16E2B9CEB}" type="sibTrans" cxnId="{660ADDF6-2129-4534-B717-7EB4F4C6C60F}">
      <dgm:prSet/>
      <dgm:spPr/>
      <dgm:t>
        <a:bodyPr/>
        <a:lstStyle/>
        <a:p>
          <a:endParaRPr lang="en-US"/>
        </a:p>
      </dgm:t>
    </dgm:pt>
    <dgm:pt modelId="{709D914E-E509-454B-90C4-ACF8D60BF547}">
      <dgm:prSet/>
      <dgm:spPr/>
      <dgm:t>
        <a:bodyPr/>
        <a:lstStyle/>
        <a:p>
          <a:r>
            <a:rPr lang="en-US"/>
            <a:t>Ensure HTTP includes S https://</a:t>
          </a:r>
        </a:p>
      </dgm:t>
    </dgm:pt>
    <dgm:pt modelId="{2402893D-1233-4615-889C-6DC858A8961E}" type="parTrans" cxnId="{2DEF722C-8B8E-417A-BC27-AA5B1AFA1176}">
      <dgm:prSet/>
      <dgm:spPr/>
      <dgm:t>
        <a:bodyPr/>
        <a:lstStyle/>
        <a:p>
          <a:endParaRPr lang="en-US"/>
        </a:p>
      </dgm:t>
    </dgm:pt>
    <dgm:pt modelId="{D50E2AD7-29AA-448F-B87F-E0EA9D0A89A9}" type="sibTrans" cxnId="{2DEF722C-8B8E-417A-BC27-AA5B1AFA1176}">
      <dgm:prSet/>
      <dgm:spPr/>
      <dgm:t>
        <a:bodyPr/>
        <a:lstStyle/>
        <a:p>
          <a:endParaRPr lang="en-US"/>
        </a:p>
      </dgm:t>
    </dgm:pt>
    <dgm:pt modelId="{150229DB-5568-4100-942D-0EB085F24E7C}">
      <dgm:prSet/>
      <dgm:spPr/>
      <dgm:t>
        <a:bodyPr/>
        <a:lstStyle/>
        <a:p>
          <a:r>
            <a:rPr lang="en-US"/>
            <a:t>Delete</a:t>
          </a:r>
        </a:p>
      </dgm:t>
    </dgm:pt>
    <dgm:pt modelId="{BB769F03-4A8E-4379-B5D2-7F2EEA7D45F7}" type="parTrans" cxnId="{7EB06EC7-4095-49BE-90F4-2CFECFF63771}">
      <dgm:prSet/>
      <dgm:spPr/>
      <dgm:t>
        <a:bodyPr/>
        <a:lstStyle/>
        <a:p>
          <a:endParaRPr lang="en-US"/>
        </a:p>
      </dgm:t>
    </dgm:pt>
    <dgm:pt modelId="{F57AFD95-A692-4F8F-A088-0ED758A555CE}" type="sibTrans" cxnId="{7EB06EC7-4095-49BE-90F4-2CFECFF63771}">
      <dgm:prSet/>
      <dgm:spPr/>
      <dgm:t>
        <a:bodyPr/>
        <a:lstStyle/>
        <a:p>
          <a:endParaRPr lang="en-US"/>
        </a:p>
      </dgm:t>
    </dgm:pt>
    <dgm:pt modelId="{D97AD1F5-53ED-4DCD-96B1-BC5A51995966}">
      <dgm:prSet/>
      <dgm:spPr/>
      <dgm:t>
        <a:bodyPr/>
        <a:lstStyle/>
        <a:p>
          <a:r>
            <a:rPr lang="en-US"/>
            <a:t>Delete files like this and phone the company direct</a:t>
          </a:r>
        </a:p>
      </dgm:t>
    </dgm:pt>
    <dgm:pt modelId="{B9CFB90E-2A8B-483D-B52B-D0CA47351E3F}" type="parTrans" cxnId="{1756CFDB-5812-4CBB-91B5-F83BFFF0761D}">
      <dgm:prSet/>
      <dgm:spPr/>
      <dgm:t>
        <a:bodyPr/>
        <a:lstStyle/>
        <a:p>
          <a:endParaRPr lang="en-US"/>
        </a:p>
      </dgm:t>
    </dgm:pt>
    <dgm:pt modelId="{9B062C0B-2023-4BA8-A917-CCAD511B4464}" type="sibTrans" cxnId="{1756CFDB-5812-4CBB-91B5-F83BFFF0761D}">
      <dgm:prSet/>
      <dgm:spPr/>
      <dgm:t>
        <a:bodyPr/>
        <a:lstStyle/>
        <a:p>
          <a:endParaRPr lang="en-US"/>
        </a:p>
      </dgm:t>
    </dgm:pt>
    <dgm:pt modelId="{BCB915E4-4002-4E22-99F1-A696AF7526AD}">
      <dgm:prSet/>
      <dgm:spPr/>
      <dgm:t>
        <a:bodyPr/>
        <a:lstStyle/>
        <a:p>
          <a:r>
            <a:rPr lang="en-US"/>
            <a:t>Do not send</a:t>
          </a:r>
        </a:p>
      </dgm:t>
    </dgm:pt>
    <dgm:pt modelId="{018B78EF-13E6-4BFC-BBF8-DBDADA82FAA3}" type="parTrans" cxnId="{192E3EE3-3040-4D5D-B8A8-EBD5C18489CA}">
      <dgm:prSet/>
      <dgm:spPr/>
      <dgm:t>
        <a:bodyPr/>
        <a:lstStyle/>
        <a:p>
          <a:endParaRPr lang="en-US"/>
        </a:p>
      </dgm:t>
    </dgm:pt>
    <dgm:pt modelId="{C6AE54EF-A3F6-4EF9-AC47-2735E0DB59DF}" type="sibTrans" cxnId="{192E3EE3-3040-4D5D-B8A8-EBD5C18489CA}">
      <dgm:prSet/>
      <dgm:spPr/>
      <dgm:t>
        <a:bodyPr/>
        <a:lstStyle/>
        <a:p>
          <a:endParaRPr lang="en-US"/>
        </a:p>
      </dgm:t>
    </dgm:pt>
    <dgm:pt modelId="{BE5F34D4-0EDC-4B4D-997A-67754745C9E6}">
      <dgm:prSet/>
      <dgm:spPr/>
      <dgm:t>
        <a:bodyPr/>
        <a:lstStyle/>
        <a:p>
          <a:r>
            <a:rPr lang="en-US"/>
            <a:t>Do not send you bank accounts across the internet</a:t>
          </a:r>
        </a:p>
      </dgm:t>
    </dgm:pt>
    <dgm:pt modelId="{D37F9255-AA37-4F44-B63C-04DFC17546F6}" type="parTrans" cxnId="{3FAD1A96-6863-4102-B17E-50D6277B3EEB}">
      <dgm:prSet/>
      <dgm:spPr/>
      <dgm:t>
        <a:bodyPr/>
        <a:lstStyle/>
        <a:p>
          <a:endParaRPr lang="en-US"/>
        </a:p>
      </dgm:t>
    </dgm:pt>
    <dgm:pt modelId="{A42ED72F-78BC-4EDE-B702-259F252E7F3A}" type="sibTrans" cxnId="{3FAD1A96-6863-4102-B17E-50D6277B3EEB}">
      <dgm:prSet/>
      <dgm:spPr/>
      <dgm:t>
        <a:bodyPr/>
        <a:lstStyle/>
        <a:p>
          <a:endParaRPr lang="en-US"/>
        </a:p>
      </dgm:t>
    </dgm:pt>
    <dgm:pt modelId="{6F1A4DB0-064C-5A4C-B395-ECA45F2CB525}" type="pres">
      <dgm:prSet presAssocID="{FC9C9ECA-C435-42E6-9AB5-CFBA5A33BBD5}" presName="Name0" presStyleCnt="0">
        <dgm:presLayoutVars>
          <dgm:dir/>
          <dgm:animLvl val="lvl"/>
          <dgm:resizeHandles val="exact"/>
        </dgm:presLayoutVars>
      </dgm:prSet>
      <dgm:spPr/>
    </dgm:pt>
    <dgm:pt modelId="{9F9590A3-78C8-9648-A0F7-1C93D35F261D}" type="pres">
      <dgm:prSet presAssocID="{01FD9569-2252-420E-BE2D-69983C56B6D8}" presName="composite" presStyleCnt="0"/>
      <dgm:spPr/>
    </dgm:pt>
    <dgm:pt modelId="{0AEAA78C-EB40-274E-974D-C2EE6B6CBA40}" type="pres">
      <dgm:prSet presAssocID="{01FD9569-2252-420E-BE2D-69983C56B6D8}" presName="parTx" presStyleLbl="alignNode1" presStyleIdx="0" presStyleCnt="4">
        <dgm:presLayoutVars>
          <dgm:chMax val="0"/>
          <dgm:chPref val="0"/>
        </dgm:presLayoutVars>
      </dgm:prSet>
      <dgm:spPr/>
    </dgm:pt>
    <dgm:pt modelId="{AEB79E5E-9F7E-A544-A0BB-65FB17EAF8E1}" type="pres">
      <dgm:prSet presAssocID="{01FD9569-2252-420E-BE2D-69983C56B6D8}" presName="desTx" presStyleLbl="alignAccFollowNode1" presStyleIdx="0" presStyleCnt="4">
        <dgm:presLayoutVars/>
      </dgm:prSet>
      <dgm:spPr/>
    </dgm:pt>
    <dgm:pt modelId="{C8779E6D-2162-0349-90A6-FDB4FA3541A7}" type="pres">
      <dgm:prSet presAssocID="{626B2A48-3D17-460B-B03F-62572AF6CF4B}" presName="space" presStyleCnt="0"/>
      <dgm:spPr/>
    </dgm:pt>
    <dgm:pt modelId="{3CD5D828-BE38-7143-82A0-449C2FDDFB24}" type="pres">
      <dgm:prSet presAssocID="{44B109F7-2347-41EC-8E7A-237112DFB167}" presName="composite" presStyleCnt="0"/>
      <dgm:spPr/>
    </dgm:pt>
    <dgm:pt modelId="{11248D43-25B3-7F41-AFA6-D2BB81A801BA}" type="pres">
      <dgm:prSet presAssocID="{44B109F7-2347-41EC-8E7A-237112DFB167}" presName="parTx" presStyleLbl="alignNode1" presStyleIdx="1" presStyleCnt="4">
        <dgm:presLayoutVars>
          <dgm:chMax val="0"/>
          <dgm:chPref val="0"/>
        </dgm:presLayoutVars>
      </dgm:prSet>
      <dgm:spPr/>
    </dgm:pt>
    <dgm:pt modelId="{099096D7-BCE8-E846-9EC7-11CA26D8A8E2}" type="pres">
      <dgm:prSet presAssocID="{44B109F7-2347-41EC-8E7A-237112DFB167}" presName="desTx" presStyleLbl="alignAccFollowNode1" presStyleIdx="1" presStyleCnt="4">
        <dgm:presLayoutVars/>
      </dgm:prSet>
      <dgm:spPr/>
    </dgm:pt>
    <dgm:pt modelId="{8D6F18C6-09AD-3A46-A021-E9A7D2252505}" type="pres">
      <dgm:prSet presAssocID="{076D6361-C589-4E28-A45A-A5D16E2B9CEB}" presName="space" presStyleCnt="0"/>
      <dgm:spPr/>
    </dgm:pt>
    <dgm:pt modelId="{955D3DBE-B6A9-CC42-B696-5D6DB33DD8A8}" type="pres">
      <dgm:prSet presAssocID="{150229DB-5568-4100-942D-0EB085F24E7C}" presName="composite" presStyleCnt="0"/>
      <dgm:spPr/>
    </dgm:pt>
    <dgm:pt modelId="{0495C1D0-4A8C-924D-8E85-DFDCF37D8E93}" type="pres">
      <dgm:prSet presAssocID="{150229DB-5568-4100-942D-0EB085F24E7C}" presName="parTx" presStyleLbl="alignNode1" presStyleIdx="2" presStyleCnt="4">
        <dgm:presLayoutVars>
          <dgm:chMax val="0"/>
          <dgm:chPref val="0"/>
        </dgm:presLayoutVars>
      </dgm:prSet>
      <dgm:spPr/>
    </dgm:pt>
    <dgm:pt modelId="{616A146B-69F4-C442-9DBB-B05276E28614}" type="pres">
      <dgm:prSet presAssocID="{150229DB-5568-4100-942D-0EB085F24E7C}" presName="desTx" presStyleLbl="alignAccFollowNode1" presStyleIdx="2" presStyleCnt="4">
        <dgm:presLayoutVars/>
      </dgm:prSet>
      <dgm:spPr/>
    </dgm:pt>
    <dgm:pt modelId="{6D22E176-1D97-6D43-B3CE-688584C4E105}" type="pres">
      <dgm:prSet presAssocID="{F57AFD95-A692-4F8F-A088-0ED758A555CE}" presName="space" presStyleCnt="0"/>
      <dgm:spPr/>
    </dgm:pt>
    <dgm:pt modelId="{30B46B82-603F-114F-AA07-D432945C4C7D}" type="pres">
      <dgm:prSet presAssocID="{BCB915E4-4002-4E22-99F1-A696AF7526AD}" presName="composite" presStyleCnt="0"/>
      <dgm:spPr/>
    </dgm:pt>
    <dgm:pt modelId="{9E34EDB0-AFA9-174C-94B4-BB0014D17F9C}" type="pres">
      <dgm:prSet presAssocID="{BCB915E4-4002-4E22-99F1-A696AF7526AD}" presName="parTx" presStyleLbl="alignNode1" presStyleIdx="3" presStyleCnt="4">
        <dgm:presLayoutVars>
          <dgm:chMax val="0"/>
          <dgm:chPref val="0"/>
        </dgm:presLayoutVars>
      </dgm:prSet>
      <dgm:spPr/>
    </dgm:pt>
    <dgm:pt modelId="{568AD462-7261-EA40-89EC-11CC46267514}" type="pres">
      <dgm:prSet presAssocID="{BCB915E4-4002-4E22-99F1-A696AF7526AD}" presName="desTx" presStyleLbl="alignAccFollowNode1" presStyleIdx="3" presStyleCnt="4">
        <dgm:presLayoutVars/>
      </dgm:prSet>
      <dgm:spPr/>
    </dgm:pt>
  </dgm:ptLst>
  <dgm:cxnLst>
    <dgm:cxn modelId="{2DEF722C-8B8E-417A-BC27-AA5B1AFA1176}" srcId="{44B109F7-2347-41EC-8E7A-237112DFB167}" destId="{709D914E-E509-454B-90C4-ACF8D60BF547}" srcOrd="0" destOrd="0" parTransId="{2402893D-1233-4615-889C-6DC858A8961E}" sibTransId="{D50E2AD7-29AA-448F-B87F-E0EA9D0A89A9}"/>
    <dgm:cxn modelId="{B8B0A436-59A9-FC43-9E36-349D865D4CD7}" type="presOf" srcId="{BE5F34D4-0EDC-4B4D-997A-67754745C9E6}" destId="{568AD462-7261-EA40-89EC-11CC46267514}" srcOrd="0" destOrd="0" presId="urn:microsoft.com/office/officeart/2016/7/layout/HorizontalActionList"/>
    <dgm:cxn modelId="{F163F642-C130-E84A-B316-1A7D4C30F11B}" type="presOf" srcId="{D97AD1F5-53ED-4DCD-96B1-BC5A51995966}" destId="{616A146B-69F4-C442-9DBB-B05276E28614}" srcOrd="0" destOrd="0" presId="urn:microsoft.com/office/officeart/2016/7/layout/HorizontalActionList"/>
    <dgm:cxn modelId="{0D6EFF57-A166-3A4C-836B-1890D5237EBE}" type="presOf" srcId="{BCB915E4-4002-4E22-99F1-A696AF7526AD}" destId="{9E34EDB0-AFA9-174C-94B4-BB0014D17F9C}" srcOrd="0" destOrd="0" presId="urn:microsoft.com/office/officeart/2016/7/layout/HorizontalActionList"/>
    <dgm:cxn modelId="{6D7BE35E-AD8C-124B-B5CE-8E505C7B8DA9}" type="presOf" srcId="{150229DB-5568-4100-942D-0EB085F24E7C}" destId="{0495C1D0-4A8C-924D-8E85-DFDCF37D8E93}" srcOrd="0" destOrd="0" presId="urn:microsoft.com/office/officeart/2016/7/layout/HorizontalActionList"/>
    <dgm:cxn modelId="{2D274784-C932-A74A-A7BB-5E79423285B5}" type="presOf" srcId="{709D914E-E509-454B-90C4-ACF8D60BF547}" destId="{099096D7-BCE8-E846-9EC7-11CA26D8A8E2}" srcOrd="0" destOrd="0" presId="urn:microsoft.com/office/officeart/2016/7/layout/HorizontalActionList"/>
    <dgm:cxn modelId="{D4902E8B-7A06-4295-B301-DE04ADFF9970}" srcId="{FC9C9ECA-C435-42E6-9AB5-CFBA5A33BBD5}" destId="{01FD9569-2252-420E-BE2D-69983C56B6D8}" srcOrd="0" destOrd="0" parTransId="{9E5BB5FE-FE77-4CDE-8481-1079C703AE7A}" sibTransId="{626B2A48-3D17-460B-B03F-62572AF6CF4B}"/>
    <dgm:cxn modelId="{3FAD1A96-6863-4102-B17E-50D6277B3EEB}" srcId="{BCB915E4-4002-4E22-99F1-A696AF7526AD}" destId="{BE5F34D4-0EDC-4B4D-997A-67754745C9E6}" srcOrd="0" destOrd="0" parTransId="{D37F9255-AA37-4F44-B63C-04DFC17546F6}" sibTransId="{A42ED72F-78BC-4EDE-B702-259F252E7F3A}"/>
    <dgm:cxn modelId="{E850F7A4-2780-5C46-8398-882EA82745C1}" type="presOf" srcId="{2850E5F7-051E-48C6-8005-8C7E1DC9D361}" destId="{AEB79E5E-9F7E-A544-A0BB-65FB17EAF8E1}" srcOrd="0" destOrd="0" presId="urn:microsoft.com/office/officeart/2016/7/layout/HorizontalActionList"/>
    <dgm:cxn modelId="{A23AA9C6-E219-5648-8B0B-B8C8FB412D9F}" type="presOf" srcId="{44B109F7-2347-41EC-8E7A-237112DFB167}" destId="{11248D43-25B3-7F41-AFA6-D2BB81A801BA}" srcOrd="0" destOrd="0" presId="urn:microsoft.com/office/officeart/2016/7/layout/HorizontalActionList"/>
    <dgm:cxn modelId="{7EB06EC7-4095-49BE-90F4-2CFECFF63771}" srcId="{FC9C9ECA-C435-42E6-9AB5-CFBA5A33BBD5}" destId="{150229DB-5568-4100-942D-0EB085F24E7C}" srcOrd="2" destOrd="0" parTransId="{BB769F03-4A8E-4379-B5D2-7F2EEA7D45F7}" sibTransId="{F57AFD95-A692-4F8F-A088-0ED758A555CE}"/>
    <dgm:cxn modelId="{4898D5D7-5424-6B43-A948-82A06E1A681D}" type="presOf" srcId="{FC9C9ECA-C435-42E6-9AB5-CFBA5A33BBD5}" destId="{6F1A4DB0-064C-5A4C-B395-ECA45F2CB525}" srcOrd="0" destOrd="0" presId="urn:microsoft.com/office/officeart/2016/7/layout/HorizontalActionList"/>
    <dgm:cxn modelId="{1756CFDB-5812-4CBB-91B5-F83BFFF0761D}" srcId="{150229DB-5568-4100-942D-0EB085F24E7C}" destId="{D97AD1F5-53ED-4DCD-96B1-BC5A51995966}" srcOrd="0" destOrd="0" parTransId="{B9CFB90E-2A8B-483D-B52B-D0CA47351E3F}" sibTransId="{9B062C0B-2023-4BA8-A917-CCAD511B4464}"/>
    <dgm:cxn modelId="{192E3EE3-3040-4D5D-B8A8-EBD5C18489CA}" srcId="{FC9C9ECA-C435-42E6-9AB5-CFBA5A33BBD5}" destId="{BCB915E4-4002-4E22-99F1-A696AF7526AD}" srcOrd="3" destOrd="0" parTransId="{018B78EF-13E6-4BFC-BBF8-DBDADA82FAA3}" sibTransId="{C6AE54EF-A3F6-4EF9-AC47-2735E0DB59DF}"/>
    <dgm:cxn modelId="{643484F6-6F70-4504-B77A-D75F7522CB7A}" srcId="{01FD9569-2252-420E-BE2D-69983C56B6D8}" destId="{2850E5F7-051E-48C6-8005-8C7E1DC9D361}" srcOrd="0" destOrd="0" parTransId="{67C7F205-06C1-49CA-8C6A-D44B288078AE}" sibTransId="{5D56D5CB-8BDF-4766-B660-A376A051ED2F}"/>
    <dgm:cxn modelId="{660ADDF6-2129-4534-B717-7EB4F4C6C60F}" srcId="{FC9C9ECA-C435-42E6-9AB5-CFBA5A33BBD5}" destId="{44B109F7-2347-41EC-8E7A-237112DFB167}" srcOrd="1" destOrd="0" parTransId="{E0DDD21A-1A46-4B11-A616-8E00CB000096}" sibTransId="{076D6361-C589-4E28-A45A-A5D16E2B9CEB}"/>
    <dgm:cxn modelId="{3DDDB9F8-F18D-484C-B600-3854B7574F45}" type="presOf" srcId="{01FD9569-2252-420E-BE2D-69983C56B6D8}" destId="{0AEAA78C-EB40-274E-974D-C2EE6B6CBA40}" srcOrd="0" destOrd="0" presId="urn:microsoft.com/office/officeart/2016/7/layout/HorizontalActionList"/>
    <dgm:cxn modelId="{AA9AE0FA-3FBF-414B-B22F-7F3A7847103D}" type="presParOf" srcId="{6F1A4DB0-064C-5A4C-B395-ECA45F2CB525}" destId="{9F9590A3-78C8-9648-A0F7-1C93D35F261D}" srcOrd="0" destOrd="0" presId="urn:microsoft.com/office/officeart/2016/7/layout/HorizontalActionList"/>
    <dgm:cxn modelId="{C95E9947-B928-3947-9BFC-E0DF6AC22FF6}" type="presParOf" srcId="{9F9590A3-78C8-9648-A0F7-1C93D35F261D}" destId="{0AEAA78C-EB40-274E-974D-C2EE6B6CBA40}" srcOrd="0" destOrd="0" presId="urn:microsoft.com/office/officeart/2016/7/layout/HorizontalActionList"/>
    <dgm:cxn modelId="{3F2FF45C-A70B-2344-941E-3CB2A1C9BFB2}" type="presParOf" srcId="{9F9590A3-78C8-9648-A0F7-1C93D35F261D}" destId="{AEB79E5E-9F7E-A544-A0BB-65FB17EAF8E1}" srcOrd="1" destOrd="0" presId="urn:microsoft.com/office/officeart/2016/7/layout/HorizontalActionList"/>
    <dgm:cxn modelId="{5D8EE20D-FB82-6743-AD64-47046F2F437E}" type="presParOf" srcId="{6F1A4DB0-064C-5A4C-B395-ECA45F2CB525}" destId="{C8779E6D-2162-0349-90A6-FDB4FA3541A7}" srcOrd="1" destOrd="0" presId="urn:microsoft.com/office/officeart/2016/7/layout/HorizontalActionList"/>
    <dgm:cxn modelId="{F1C25897-E846-F247-9A77-CA8DE5EE248F}" type="presParOf" srcId="{6F1A4DB0-064C-5A4C-B395-ECA45F2CB525}" destId="{3CD5D828-BE38-7143-82A0-449C2FDDFB24}" srcOrd="2" destOrd="0" presId="urn:microsoft.com/office/officeart/2016/7/layout/HorizontalActionList"/>
    <dgm:cxn modelId="{2BC81CD6-EBA7-2043-82E8-D6D0F6BB9C4E}" type="presParOf" srcId="{3CD5D828-BE38-7143-82A0-449C2FDDFB24}" destId="{11248D43-25B3-7F41-AFA6-D2BB81A801BA}" srcOrd="0" destOrd="0" presId="urn:microsoft.com/office/officeart/2016/7/layout/HorizontalActionList"/>
    <dgm:cxn modelId="{3DB2285B-D156-CD49-A69F-4D6BAF0E70EE}" type="presParOf" srcId="{3CD5D828-BE38-7143-82A0-449C2FDDFB24}" destId="{099096D7-BCE8-E846-9EC7-11CA26D8A8E2}" srcOrd="1" destOrd="0" presId="urn:microsoft.com/office/officeart/2016/7/layout/HorizontalActionList"/>
    <dgm:cxn modelId="{3DC55561-C721-4F4C-9B28-CA472B8867A3}" type="presParOf" srcId="{6F1A4DB0-064C-5A4C-B395-ECA45F2CB525}" destId="{8D6F18C6-09AD-3A46-A021-E9A7D2252505}" srcOrd="3" destOrd="0" presId="urn:microsoft.com/office/officeart/2016/7/layout/HorizontalActionList"/>
    <dgm:cxn modelId="{0C919CA0-D569-6D49-916C-2898562819A4}" type="presParOf" srcId="{6F1A4DB0-064C-5A4C-B395-ECA45F2CB525}" destId="{955D3DBE-B6A9-CC42-B696-5D6DB33DD8A8}" srcOrd="4" destOrd="0" presId="urn:microsoft.com/office/officeart/2016/7/layout/HorizontalActionList"/>
    <dgm:cxn modelId="{611F4592-969B-3B45-800D-043F223E875E}" type="presParOf" srcId="{955D3DBE-B6A9-CC42-B696-5D6DB33DD8A8}" destId="{0495C1D0-4A8C-924D-8E85-DFDCF37D8E93}" srcOrd="0" destOrd="0" presId="urn:microsoft.com/office/officeart/2016/7/layout/HorizontalActionList"/>
    <dgm:cxn modelId="{33FC35E4-0BEF-3B40-9B03-3F0DEE5DA812}" type="presParOf" srcId="{955D3DBE-B6A9-CC42-B696-5D6DB33DD8A8}" destId="{616A146B-69F4-C442-9DBB-B05276E28614}" srcOrd="1" destOrd="0" presId="urn:microsoft.com/office/officeart/2016/7/layout/HorizontalActionList"/>
    <dgm:cxn modelId="{185CB845-CE0C-AD4C-8FD0-DC818D1C8064}" type="presParOf" srcId="{6F1A4DB0-064C-5A4C-B395-ECA45F2CB525}" destId="{6D22E176-1D97-6D43-B3CE-688584C4E105}" srcOrd="5" destOrd="0" presId="urn:microsoft.com/office/officeart/2016/7/layout/HorizontalActionList"/>
    <dgm:cxn modelId="{1561B4CE-FFD6-A74E-8B62-11C13151D732}" type="presParOf" srcId="{6F1A4DB0-064C-5A4C-B395-ECA45F2CB525}" destId="{30B46B82-603F-114F-AA07-D432945C4C7D}" srcOrd="6" destOrd="0" presId="urn:microsoft.com/office/officeart/2016/7/layout/HorizontalActionList"/>
    <dgm:cxn modelId="{FA75FC0C-3EEB-F14E-8280-82FF8D3D1895}" type="presParOf" srcId="{30B46B82-603F-114F-AA07-D432945C4C7D}" destId="{9E34EDB0-AFA9-174C-94B4-BB0014D17F9C}" srcOrd="0" destOrd="0" presId="urn:microsoft.com/office/officeart/2016/7/layout/HorizontalActionList"/>
    <dgm:cxn modelId="{F9C2CACC-2CD8-6A43-8F34-537E337D2711}" type="presParOf" srcId="{30B46B82-603F-114F-AA07-D432945C4C7D}" destId="{568AD462-7261-EA40-89EC-11CC46267514}"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AA78C-EB40-274E-974D-C2EE6B6CBA40}">
      <dsp:nvSpPr>
        <dsp:cNvPr id="0" name=""/>
        <dsp:cNvSpPr/>
      </dsp:nvSpPr>
      <dsp:spPr>
        <a:xfrm>
          <a:off x="14921" y="402"/>
          <a:ext cx="2742651" cy="8227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30" tIns="216730" rIns="216730" bIns="216730" numCol="1" spcCol="1270" anchor="ctr" anchorCtr="0">
          <a:noAutofit/>
        </a:bodyPr>
        <a:lstStyle/>
        <a:p>
          <a:pPr marL="0" lvl="0" indent="0" algn="ctr" defTabSz="1200150">
            <a:lnSpc>
              <a:spcPct val="90000"/>
            </a:lnSpc>
            <a:spcBef>
              <a:spcPct val="0"/>
            </a:spcBef>
            <a:spcAft>
              <a:spcPct val="35000"/>
            </a:spcAft>
            <a:buNone/>
          </a:pPr>
          <a:r>
            <a:rPr lang="en-US" sz="2700" kern="1200"/>
            <a:t>Check</a:t>
          </a:r>
        </a:p>
      </dsp:txBody>
      <dsp:txXfrm>
        <a:off x="14921" y="402"/>
        <a:ext cx="2742651" cy="822795"/>
      </dsp:txXfrm>
    </dsp:sp>
    <dsp:sp modelId="{AEB79E5E-9F7E-A544-A0BB-65FB17EAF8E1}">
      <dsp:nvSpPr>
        <dsp:cNvPr id="0" name=""/>
        <dsp:cNvSpPr/>
      </dsp:nvSpPr>
      <dsp:spPr>
        <a:xfrm>
          <a:off x="14921" y="823197"/>
          <a:ext cx="2742651" cy="7460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913" tIns="270913" rIns="270913" bIns="270913" numCol="1" spcCol="1270" anchor="t" anchorCtr="0">
          <a:noAutofit/>
        </a:bodyPr>
        <a:lstStyle/>
        <a:p>
          <a:pPr marL="0" lvl="0" indent="0" algn="l" defTabSz="488950">
            <a:lnSpc>
              <a:spcPct val="90000"/>
            </a:lnSpc>
            <a:spcBef>
              <a:spcPct val="0"/>
            </a:spcBef>
            <a:spcAft>
              <a:spcPct val="35000"/>
            </a:spcAft>
            <a:buNone/>
          </a:pPr>
          <a:r>
            <a:rPr lang="en-US" sz="1100" kern="1200"/>
            <a:t>Check Spelling look for simple mistakes</a:t>
          </a:r>
        </a:p>
      </dsp:txBody>
      <dsp:txXfrm>
        <a:off x="14921" y="823197"/>
        <a:ext cx="2742651" cy="746060"/>
      </dsp:txXfrm>
    </dsp:sp>
    <dsp:sp modelId="{11248D43-25B3-7F41-AFA6-D2BB81A801BA}">
      <dsp:nvSpPr>
        <dsp:cNvPr id="0" name=""/>
        <dsp:cNvSpPr/>
      </dsp:nvSpPr>
      <dsp:spPr>
        <a:xfrm>
          <a:off x="2865361" y="402"/>
          <a:ext cx="2742651" cy="8227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30" tIns="216730" rIns="216730" bIns="216730" numCol="1" spcCol="1270" anchor="ctr" anchorCtr="0">
          <a:noAutofit/>
        </a:bodyPr>
        <a:lstStyle/>
        <a:p>
          <a:pPr marL="0" lvl="0" indent="0" algn="ctr" defTabSz="1200150">
            <a:lnSpc>
              <a:spcPct val="90000"/>
            </a:lnSpc>
            <a:spcBef>
              <a:spcPct val="0"/>
            </a:spcBef>
            <a:spcAft>
              <a:spcPct val="35000"/>
            </a:spcAft>
            <a:buNone/>
          </a:pPr>
          <a:r>
            <a:rPr lang="en-US" sz="2700" kern="1200"/>
            <a:t>Ensure</a:t>
          </a:r>
        </a:p>
      </dsp:txBody>
      <dsp:txXfrm>
        <a:off x="2865361" y="402"/>
        <a:ext cx="2742651" cy="822795"/>
      </dsp:txXfrm>
    </dsp:sp>
    <dsp:sp modelId="{099096D7-BCE8-E846-9EC7-11CA26D8A8E2}">
      <dsp:nvSpPr>
        <dsp:cNvPr id="0" name=""/>
        <dsp:cNvSpPr/>
      </dsp:nvSpPr>
      <dsp:spPr>
        <a:xfrm>
          <a:off x="2865361" y="823197"/>
          <a:ext cx="2742651" cy="7460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913" tIns="270913" rIns="270913" bIns="270913" numCol="1" spcCol="1270" anchor="t" anchorCtr="0">
          <a:noAutofit/>
        </a:bodyPr>
        <a:lstStyle/>
        <a:p>
          <a:pPr marL="0" lvl="0" indent="0" algn="l" defTabSz="488950">
            <a:lnSpc>
              <a:spcPct val="90000"/>
            </a:lnSpc>
            <a:spcBef>
              <a:spcPct val="0"/>
            </a:spcBef>
            <a:spcAft>
              <a:spcPct val="35000"/>
            </a:spcAft>
            <a:buNone/>
          </a:pPr>
          <a:r>
            <a:rPr lang="en-US" sz="1100" kern="1200"/>
            <a:t>Ensure HTTP includes S https://</a:t>
          </a:r>
        </a:p>
      </dsp:txBody>
      <dsp:txXfrm>
        <a:off x="2865361" y="823197"/>
        <a:ext cx="2742651" cy="746060"/>
      </dsp:txXfrm>
    </dsp:sp>
    <dsp:sp modelId="{0495C1D0-4A8C-924D-8E85-DFDCF37D8E93}">
      <dsp:nvSpPr>
        <dsp:cNvPr id="0" name=""/>
        <dsp:cNvSpPr/>
      </dsp:nvSpPr>
      <dsp:spPr>
        <a:xfrm>
          <a:off x="5715802" y="402"/>
          <a:ext cx="2742651" cy="8227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30" tIns="216730" rIns="216730" bIns="216730" numCol="1" spcCol="1270" anchor="ctr" anchorCtr="0">
          <a:noAutofit/>
        </a:bodyPr>
        <a:lstStyle/>
        <a:p>
          <a:pPr marL="0" lvl="0" indent="0" algn="ctr" defTabSz="1200150">
            <a:lnSpc>
              <a:spcPct val="90000"/>
            </a:lnSpc>
            <a:spcBef>
              <a:spcPct val="0"/>
            </a:spcBef>
            <a:spcAft>
              <a:spcPct val="35000"/>
            </a:spcAft>
            <a:buNone/>
          </a:pPr>
          <a:r>
            <a:rPr lang="en-US" sz="2700" kern="1200"/>
            <a:t>Delete</a:t>
          </a:r>
        </a:p>
      </dsp:txBody>
      <dsp:txXfrm>
        <a:off x="5715802" y="402"/>
        <a:ext cx="2742651" cy="822795"/>
      </dsp:txXfrm>
    </dsp:sp>
    <dsp:sp modelId="{616A146B-69F4-C442-9DBB-B05276E28614}">
      <dsp:nvSpPr>
        <dsp:cNvPr id="0" name=""/>
        <dsp:cNvSpPr/>
      </dsp:nvSpPr>
      <dsp:spPr>
        <a:xfrm>
          <a:off x="5715802" y="823197"/>
          <a:ext cx="2742651" cy="7460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913" tIns="270913" rIns="270913" bIns="270913" numCol="1" spcCol="1270" anchor="t" anchorCtr="0">
          <a:noAutofit/>
        </a:bodyPr>
        <a:lstStyle/>
        <a:p>
          <a:pPr marL="0" lvl="0" indent="0" algn="l" defTabSz="488950">
            <a:lnSpc>
              <a:spcPct val="90000"/>
            </a:lnSpc>
            <a:spcBef>
              <a:spcPct val="0"/>
            </a:spcBef>
            <a:spcAft>
              <a:spcPct val="35000"/>
            </a:spcAft>
            <a:buNone/>
          </a:pPr>
          <a:r>
            <a:rPr lang="en-US" sz="1100" kern="1200"/>
            <a:t>Delete files like this and phone the company direct</a:t>
          </a:r>
        </a:p>
      </dsp:txBody>
      <dsp:txXfrm>
        <a:off x="5715802" y="823197"/>
        <a:ext cx="2742651" cy="746060"/>
      </dsp:txXfrm>
    </dsp:sp>
    <dsp:sp modelId="{9E34EDB0-AFA9-174C-94B4-BB0014D17F9C}">
      <dsp:nvSpPr>
        <dsp:cNvPr id="0" name=""/>
        <dsp:cNvSpPr/>
      </dsp:nvSpPr>
      <dsp:spPr>
        <a:xfrm>
          <a:off x="8566242" y="402"/>
          <a:ext cx="2742651" cy="8227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30" tIns="216730" rIns="216730" bIns="216730" numCol="1" spcCol="1270" anchor="ctr" anchorCtr="0">
          <a:noAutofit/>
        </a:bodyPr>
        <a:lstStyle/>
        <a:p>
          <a:pPr marL="0" lvl="0" indent="0" algn="ctr" defTabSz="1200150">
            <a:lnSpc>
              <a:spcPct val="90000"/>
            </a:lnSpc>
            <a:spcBef>
              <a:spcPct val="0"/>
            </a:spcBef>
            <a:spcAft>
              <a:spcPct val="35000"/>
            </a:spcAft>
            <a:buNone/>
          </a:pPr>
          <a:r>
            <a:rPr lang="en-US" sz="2700" kern="1200"/>
            <a:t>Do not send</a:t>
          </a:r>
        </a:p>
      </dsp:txBody>
      <dsp:txXfrm>
        <a:off x="8566242" y="402"/>
        <a:ext cx="2742651" cy="822795"/>
      </dsp:txXfrm>
    </dsp:sp>
    <dsp:sp modelId="{568AD462-7261-EA40-89EC-11CC46267514}">
      <dsp:nvSpPr>
        <dsp:cNvPr id="0" name=""/>
        <dsp:cNvSpPr/>
      </dsp:nvSpPr>
      <dsp:spPr>
        <a:xfrm>
          <a:off x="8566242" y="823197"/>
          <a:ext cx="2742651" cy="7460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913" tIns="270913" rIns="270913" bIns="270913" numCol="1" spcCol="1270" anchor="t" anchorCtr="0">
          <a:noAutofit/>
        </a:bodyPr>
        <a:lstStyle/>
        <a:p>
          <a:pPr marL="0" lvl="0" indent="0" algn="l" defTabSz="488950">
            <a:lnSpc>
              <a:spcPct val="90000"/>
            </a:lnSpc>
            <a:spcBef>
              <a:spcPct val="0"/>
            </a:spcBef>
            <a:spcAft>
              <a:spcPct val="35000"/>
            </a:spcAft>
            <a:buNone/>
          </a:pPr>
          <a:r>
            <a:rPr lang="en-US" sz="1100" kern="1200"/>
            <a:t>Do not send you bank accounts across the internet</a:t>
          </a:r>
        </a:p>
      </dsp:txBody>
      <dsp:txXfrm>
        <a:off x="8566242" y="823197"/>
        <a:ext cx="2742651" cy="746060"/>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0BED-10FC-7965-228C-4A40EE711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3A14DC6-58AE-D9DA-8D3F-D2D823BDF2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47AB88-E9F9-562D-EDAE-24148D162A7A}"/>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CAC523E7-014B-A863-3068-973F03645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35E6D-1C5C-842A-9B35-52B0159727F1}"/>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277463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8AA7-4B8D-DB6E-E494-EE8A0A2CA3B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5DA320B-47C0-9A28-776C-DBE4899010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61A1AD-91C7-C6A6-15FC-B328F17C99AB}"/>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45A49C9E-805D-036C-025E-B30BDFA52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5AD82-91CB-5AA5-B87B-A0122D3D87A4}"/>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312576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9A64E-8C96-E0E8-C79C-A66446FD9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3739F7-AA96-1097-F314-1E58C1F9B8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492B6F-91C4-F3D9-EB5F-CF8DBE74DE4D}"/>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3E8ADC5D-F014-A0AB-515F-F7B4446AD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B4BEC-1B1E-AC56-FAFC-2BA45E803B2C}"/>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132603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B9A8-4C60-D21B-D86D-9714276E7E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3D7A38-B733-042D-2A5C-13DDA37643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B5DC37-F298-739C-27D6-FEC250F3092D}"/>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7277A8AB-372B-2EC6-7C7B-EBD023DDD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D2CAA-9239-27DC-D13B-77916670B00F}"/>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296420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BAE1-C461-2DD8-58F3-D2D3D6E96E2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B7897C-D3BD-3FEA-BF4B-7C511CF4C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A85868-783D-2227-B60E-4BFB70E6BFF9}"/>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518AD883-4A8A-1532-3AFD-435CC5491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1D661-D786-4DAE-7903-D8BC0D9EA8BE}"/>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305631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8250-849B-BC03-62AB-3114FADF6A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1BA550-AF8F-7D4E-1BA7-4E412A3137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E0A0A85-5DE8-6733-535D-9D94146CA8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DC8CE8C-FA2C-68E0-A1AD-4937C140A75A}"/>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6" name="Footer Placeholder 5">
            <a:extLst>
              <a:ext uri="{FF2B5EF4-FFF2-40B4-BE49-F238E27FC236}">
                <a16:creationId xmlns:a16="http://schemas.microsoft.com/office/drawing/2014/main" id="{7C0F0E20-9184-3BAA-B32E-4095AFE1E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D1493-6B00-C685-E67F-73DC54806C39}"/>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6638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1A7D-B060-6878-D99F-8A465211B5B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D665DB8-4AF9-34AA-3547-FC3AC731C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17A67F-A1B5-E818-276F-6ECEC147253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102665C-9247-28B6-B900-0736F94F1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C57506-10E5-8955-539F-D4DD3252A8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581B0A-0E1A-A936-1482-9BCAAF513F1C}"/>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8" name="Footer Placeholder 7">
            <a:extLst>
              <a:ext uri="{FF2B5EF4-FFF2-40B4-BE49-F238E27FC236}">
                <a16:creationId xmlns:a16="http://schemas.microsoft.com/office/drawing/2014/main" id="{F0C2FAA4-5FBC-285E-2F29-F42D219062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0B6F70-FA72-D30B-F359-91D47DCF2F31}"/>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52858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BB16-7545-96F1-977C-90710788E8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262F87-6CC7-E9A8-08A7-2D8C3D0DAE7A}"/>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4" name="Footer Placeholder 3">
            <a:extLst>
              <a:ext uri="{FF2B5EF4-FFF2-40B4-BE49-F238E27FC236}">
                <a16:creationId xmlns:a16="http://schemas.microsoft.com/office/drawing/2014/main" id="{2CDA3C8A-8FC9-9FD4-CC1C-4568A8C27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61D8D0-8D79-5046-E60D-4DB141ABA30F}"/>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74502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68D23-4741-150B-8490-F047FA457277}"/>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3" name="Footer Placeholder 2">
            <a:extLst>
              <a:ext uri="{FF2B5EF4-FFF2-40B4-BE49-F238E27FC236}">
                <a16:creationId xmlns:a16="http://schemas.microsoft.com/office/drawing/2014/main" id="{CBEDE753-1920-FD9F-A74E-70801AF99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8EB9F-AB09-590F-4043-31B1155E6161}"/>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98245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4A19-2010-7713-48F6-0911CCC1F7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ADC25D-4A25-EB48-8F45-584E1DA5C3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0E8317-60FA-2AD8-BCF9-9C083B834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0BBFE9-A344-4CB4-2D5E-E62C0148E167}"/>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6" name="Footer Placeholder 5">
            <a:extLst>
              <a:ext uri="{FF2B5EF4-FFF2-40B4-BE49-F238E27FC236}">
                <a16:creationId xmlns:a16="http://schemas.microsoft.com/office/drawing/2014/main" id="{28574907-F2AE-2E32-370E-77E3B4147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CDE19-319B-33E1-7921-C7A461046673}"/>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37645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4E93-7032-1FE3-6328-C4704C164E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4D3860-C38D-9834-8285-8136B76B5D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7E2B6-B41F-1409-9F8D-CE35ADA62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7248A3-39B1-C4EB-D57D-3C8A991A8C03}"/>
              </a:ext>
            </a:extLst>
          </p:cNvPr>
          <p:cNvSpPr>
            <a:spLocks noGrp="1"/>
          </p:cNvSpPr>
          <p:nvPr>
            <p:ph type="dt" sz="half" idx="10"/>
          </p:nvPr>
        </p:nvSpPr>
        <p:spPr/>
        <p:txBody>
          <a:bodyPr/>
          <a:lstStyle/>
          <a:p>
            <a:fld id="{848F2EB7-5FB7-8B49-8637-107E99CD9510}" type="datetimeFigureOut">
              <a:rPr lang="en-US" smtClean="0"/>
              <a:t>12/18/23</a:t>
            </a:fld>
            <a:endParaRPr lang="en-US"/>
          </a:p>
        </p:txBody>
      </p:sp>
      <p:sp>
        <p:nvSpPr>
          <p:cNvPr id="6" name="Footer Placeholder 5">
            <a:extLst>
              <a:ext uri="{FF2B5EF4-FFF2-40B4-BE49-F238E27FC236}">
                <a16:creationId xmlns:a16="http://schemas.microsoft.com/office/drawing/2014/main" id="{22D09B95-85D2-E60B-A41D-66D681F21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A6120-7F18-5E8D-82FB-2F4999606B04}"/>
              </a:ext>
            </a:extLst>
          </p:cNvPr>
          <p:cNvSpPr>
            <a:spLocks noGrp="1"/>
          </p:cNvSpPr>
          <p:nvPr>
            <p:ph type="sldNum" sz="quarter" idx="12"/>
          </p:nvPr>
        </p:nvSpPr>
        <p:spPr/>
        <p:txBody>
          <a:bodyPr/>
          <a:lstStyle/>
          <a:p>
            <a:fld id="{4BBB0B02-7CA4-E54A-BD3D-FB148CEB9D6F}" type="slidenum">
              <a:rPr lang="en-US" smtClean="0"/>
              <a:t>‹#›</a:t>
            </a:fld>
            <a:endParaRPr lang="en-US"/>
          </a:p>
        </p:txBody>
      </p:sp>
    </p:spTree>
    <p:extLst>
      <p:ext uri="{BB962C8B-B14F-4D97-AF65-F5344CB8AC3E}">
        <p14:creationId xmlns:p14="http://schemas.microsoft.com/office/powerpoint/2010/main" val="614536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4">
                <a:lumMod val="40000"/>
                <a:lumOff val="60000"/>
              </a:schemeClr>
            </a:gs>
            <a:gs pos="83000">
              <a:schemeClr val="accent4">
                <a:lumMod val="60000"/>
                <a:lumOff val="40000"/>
              </a:schemeClr>
            </a:gs>
            <a:gs pos="100000">
              <a:schemeClr val="accent4">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780E7-1390-CE68-F3A4-4157E8BB2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E504C23-631D-62E3-2D8A-95CB484202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B0F293-6D5C-C358-693B-3FF9AFB49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F2EB7-5FB7-8B49-8637-107E99CD9510}" type="datetimeFigureOut">
              <a:rPr lang="en-US" smtClean="0"/>
              <a:t>12/18/23</a:t>
            </a:fld>
            <a:endParaRPr lang="en-US"/>
          </a:p>
        </p:txBody>
      </p:sp>
      <p:sp>
        <p:nvSpPr>
          <p:cNvPr id="5" name="Footer Placeholder 4">
            <a:extLst>
              <a:ext uri="{FF2B5EF4-FFF2-40B4-BE49-F238E27FC236}">
                <a16:creationId xmlns:a16="http://schemas.microsoft.com/office/drawing/2014/main" id="{D3017687-1384-B3E6-B5E8-B60115E09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40BBCF-B3A1-3B3F-3728-D45A45749B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B0B02-7CA4-E54A-BD3D-FB148CEB9D6F}" type="slidenum">
              <a:rPr lang="en-US" smtClean="0"/>
              <a:t>‹#›</a:t>
            </a:fld>
            <a:endParaRPr lang="en-US"/>
          </a:p>
        </p:txBody>
      </p:sp>
    </p:spTree>
    <p:extLst>
      <p:ext uri="{BB962C8B-B14F-4D97-AF65-F5344CB8AC3E}">
        <p14:creationId xmlns:p14="http://schemas.microsoft.com/office/powerpoint/2010/main" val="3448202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soonline.com/article/3612768/dns-over-https-dns-over-tls-explained-encrypting-dns-traffic.html"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bleepingcomputer.com/news/security/attackers-abuse-google-dns-over-https-to-download-malwar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erranovasecurity.com/what-is-phishing/" TargetMode="External"/><Relationship Id="rId2" Type="http://schemas.openxmlformats.org/officeDocument/2006/relationships/hyperlink" Target="https://terranovasecurity.com/what-is-social-engineering/" TargetMode="External"/><Relationship Id="rId1" Type="http://schemas.openxmlformats.org/officeDocument/2006/relationships/slideLayout" Target="../slideLayouts/slideLayout2.xml"/><Relationship Id="rId4" Type="http://schemas.openxmlformats.org/officeDocument/2006/relationships/hyperlink" Target="https://terranovasecurity.com/what-is-smish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alwarebytes.com/ransomware/"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alwarebytes.com/premium/" TargetMode="External"/><Relationship Id="rId7" Type="http://schemas.openxmlformats.org/officeDocument/2006/relationships/hyperlink" Target="https://www.malwarebytes.com/ios/"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malwarebytes.com/chromebook/" TargetMode="External"/><Relationship Id="rId5" Type="http://schemas.openxmlformats.org/officeDocument/2006/relationships/hyperlink" Target="https://www.malwarebytes.com/mobile/" TargetMode="External"/><Relationship Id="rId4" Type="http://schemas.openxmlformats.org/officeDocument/2006/relationships/hyperlink" Target="https://www.malwarebytes.com/ma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allarm.com/what/types-of-ddos-attack-and-measures-protection"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vast.com/c-ddo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www.malwarebytes.com/malware/" TargetMode="External"/><Relationship Id="rId2" Type="http://schemas.openxmlformats.org/officeDocument/2006/relationships/hyperlink" Target="https://www.malwarebytes.com/trojan/" TargetMode="External"/><Relationship Id="rId1" Type="http://schemas.openxmlformats.org/officeDocument/2006/relationships/slideLayout" Target="../slideLayouts/slideLayout2.xml"/><Relationship Id="rId6" Type="http://schemas.openxmlformats.org/officeDocument/2006/relationships/hyperlink" Target="https://www.us-cert.gov/ncas/alerts/TA18-201A" TargetMode="External"/><Relationship Id="rId5" Type="http://schemas.openxmlformats.org/officeDocument/2006/relationships/hyperlink" Target="https://blog.malwarebytes.com/detections/worm/"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computerweekly.com/opinion/Security-Think-Tank-Safeguarding-PII-in-the-current-threat-landscape" TargetMode="External"/><Relationship Id="rId2" Type="http://schemas.openxmlformats.org/officeDocument/2006/relationships/hyperlink" Target="https://www.techtarget.com/searchsecurity/definition/spyware"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4802"/>
            <a:ext cx="12192000" cy="660856"/>
          </a:xfrm>
        </p:spPr>
        <p:txBody>
          <a:bodyPr>
            <a:normAutofit fontScale="90000"/>
          </a:bodyPr>
          <a:lstStyle/>
          <a:p>
            <a:br>
              <a:rPr lang="en-US" dirty="0"/>
            </a:br>
            <a:r>
              <a:rPr lang="en-US" dirty="0"/>
              <a:t>About Viruses </a:t>
            </a:r>
            <a:r>
              <a:rPr lang="en-GB" altLang="en-US" dirty="0"/>
              <a:t>Hacking, Viruses and </a:t>
            </a:r>
            <a:r>
              <a:rPr lang="en-US" dirty="0"/>
              <a:t>malicious and software</a:t>
            </a:r>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342888" y="823252"/>
            <a:ext cx="11506224" cy="5851673"/>
          </a:xfrm>
        </p:spPr>
        <p:txBody>
          <a:bodyPr>
            <a:normAutofit fontScale="92500" lnSpcReduction="20000"/>
          </a:bodyPr>
          <a:lstStyle/>
          <a:p>
            <a:r>
              <a:rPr lang="en-AU" dirty="0"/>
              <a:t>I need to pre-empt this by stating that I worked for Apple as senior software trainer and favour Apple Macs over other computers.</a:t>
            </a:r>
          </a:p>
          <a:p>
            <a:endParaRPr lang="en-AU" dirty="0"/>
          </a:p>
          <a:p>
            <a:r>
              <a:rPr lang="en-AU" b="1" dirty="0"/>
              <a:t>I do not go anywhere near Social networks</a:t>
            </a:r>
            <a:r>
              <a:rPr lang="en-AU" dirty="0"/>
              <a:t> so I avoid most malicious attempts to invade my computer.</a:t>
            </a:r>
          </a:p>
          <a:p>
            <a:endParaRPr lang="en-AU" dirty="0"/>
          </a:p>
          <a:p>
            <a:r>
              <a:rPr lang="en-US" dirty="0"/>
              <a:t>Given here is my thoughts and opinions and may not be the opinion of others and any advice given should be left to your own decision.</a:t>
            </a:r>
          </a:p>
          <a:p>
            <a:endParaRPr lang="en-US" dirty="0"/>
          </a:p>
          <a:p>
            <a:r>
              <a:rPr lang="en-US" sz="3900" dirty="0">
                <a:solidFill>
                  <a:srgbClr val="FF0000"/>
                </a:solidFill>
              </a:rPr>
              <a:t>The GENERAL RULE IS if it looks suspicious or if </a:t>
            </a:r>
          </a:p>
          <a:p>
            <a:pPr marL="0" indent="0">
              <a:buNone/>
            </a:pPr>
            <a:r>
              <a:rPr lang="en-US" sz="3900" dirty="0">
                <a:solidFill>
                  <a:srgbClr val="FF0000"/>
                </a:solidFill>
              </a:rPr>
              <a:t>the offer is to good then it is probably a scam, </a:t>
            </a:r>
          </a:p>
          <a:p>
            <a:pPr marL="0" indent="0">
              <a:buNone/>
            </a:pPr>
            <a:r>
              <a:rPr lang="en-US" sz="3900" dirty="0">
                <a:solidFill>
                  <a:srgbClr val="FF0000"/>
                </a:solidFill>
              </a:rPr>
              <a:t>delete it or ignore it.</a:t>
            </a:r>
          </a:p>
          <a:p>
            <a:endParaRPr lang="en-US" sz="3900" dirty="0">
              <a:solidFill>
                <a:srgbClr val="FF0000"/>
              </a:solidFill>
            </a:endParaRPr>
          </a:p>
          <a:p>
            <a:r>
              <a:rPr lang="en-US" sz="3900" dirty="0">
                <a:solidFill>
                  <a:srgbClr val="FF0000"/>
                </a:solidFill>
              </a:rPr>
              <a:t>Contact the provider by phone and ask them directly.</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a:t>
            </a:fld>
            <a:r>
              <a:rPr lang="en-US" sz="1400" dirty="0">
                <a:solidFill>
                  <a:srgbClr val="660066"/>
                </a:solidFill>
              </a:rPr>
              <a:t> </a:t>
            </a:r>
          </a:p>
        </p:txBody>
      </p:sp>
      <p:pic>
        <p:nvPicPr>
          <p:cNvPr id="4" name="Picture 3" descr="Screen Shot 2022-10-04 at 11.19.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78706">
            <a:off x="9464804" y="3981736"/>
            <a:ext cx="2019300" cy="1981200"/>
          </a:xfrm>
          <a:prstGeom prst="rect">
            <a:avLst/>
          </a:prstGeom>
        </p:spPr>
      </p:pic>
    </p:spTree>
    <p:extLst>
      <p:ext uri="{BB962C8B-B14F-4D97-AF65-F5344CB8AC3E}">
        <p14:creationId xmlns:p14="http://schemas.microsoft.com/office/powerpoint/2010/main" val="151759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150" y="-413770"/>
            <a:ext cx="10515600" cy="1325563"/>
          </a:xfrm>
        </p:spPr>
        <p:txBody>
          <a:bodyPr>
            <a:normAutofit/>
          </a:bodyPr>
          <a:lstStyle/>
          <a:p>
            <a:br>
              <a:rPr lang="en-US" dirty="0"/>
            </a:br>
            <a:r>
              <a:rPr lang="en-GB" altLang="en-US" dirty="0"/>
              <a:t>What Is a Hacker? </a:t>
            </a: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267966" y="1325563"/>
            <a:ext cx="11508884" cy="4351338"/>
          </a:xfrm>
        </p:spPr>
        <p:txBody>
          <a:bodyPr/>
          <a:lstStyle/>
          <a:p>
            <a:r>
              <a:rPr lang="en-GB" altLang="en-US" b="1" dirty="0"/>
              <a:t>Hacker – a person who hacks into computers </a:t>
            </a:r>
          </a:p>
          <a:p>
            <a:endParaRPr lang="en-US" dirty="0"/>
          </a:p>
        </p:txBody>
      </p:sp>
      <p:sp>
        <p:nvSpPr>
          <p:cNvPr id="8" name="Rectangle 7">
            <a:extLst>
              <a:ext uri="{FF2B5EF4-FFF2-40B4-BE49-F238E27FC236}">
                <a16:creationId xmlns:a16="http://schemas.microsoft.com/office/drawing/2014/main" id="{E596818C-9FAB-E426-856F-787B59AF971E}"/>
              </a:ext>
            </a:extLst>
          </p:cNvPr>
          <p:cNvSpPr>
            <a:spLocks noChangeArrowheads="1"/>
          </p:cNvSpPr>
          <p:nvPr/>
        </p:nvSpPr>
        <p:spPr bwMode="auto">
          <a:xfrm>
            <a:off x="463833" y="1823586"/>
            <a:ext cx="10515600" cy="760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eaLnBrk="1" hangingPunct="1">
              <a:lnSpc>
                <a:spcPct val="100000"/>
              </a:lnSpc>
              <a:spcBef>
                <a:spcPct val="0"/>
              </a:spcBef>
              <a:buFontTx/>
              <a:buNone/>
            </a:pPr>
            <a:r>
              <a:rPr lang="en-GB" altLang="en-US" sz="2000" dirty="0">
                <a:solidFill>
                  <a:schemeClr val="tx1"/>
                </a:solidFill>
              </a:rPr>
              <a:t>Hacking is when someone accesses your computer or the data held on it without your permission or knowledge. </a:t>
            </a:r>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424749" y="2681701"/>
            <a:ext cx="10753866" cy="760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eaLnBrk="1" hangingPunct="1">
              <a:lnSpc>
                <a:spcPct val="100000"/>
              </a:lnSpc>
              <a:spcBef>
                <a:spcPct val="0"/>
              </a:spcBef>
              <a:buFontTx/>
              <a:buNone/>
            </a:pPr>
            <a:r>
              <a:rPr lang="en-GB" altLang="en-US" sz="2000" dirty="0">
                <a:solidFill>
                  <a:schemeClr val="tx1"/>
                </a:solidFill>
              </a:rPr>
              <a:t>Hacking not only happens to huge websites and corporations, but also to individual computers and other personal devices in our homes.</a:t>
            </a: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10</a:t>
            </a:fld>
            <a:r>
              <a:rPr lang="en-US" sz="1400" dirty="0">
                <a:solidFill>
                  <a:srgbClr val="660066"/>
                </a:solidFill>
              </a:rPr>
              <a:t> </a:t>
            </a:r>
          </a:p>
        </p:txBody>
      </p:sp>
      <p:sp>
        <p:nvSpPr>
          <p:cNvPr id="4" name="Rectangle 3"/>
          <p:cNvSpPr/>
          <p:nvPr/>
        </p:nvSpPr>
        <p:spPr>
          <a:xfrm>
            <a:off x="267966" y="4123973"/>
            <a:ext cx="9003802" cy="2246769"/>
          </a:xfrm>
          <a:prstGeom prst="rect">
            <a:avLst/>
          </a:prstGeom>
        </p:spPr>
        <p:txBody>
          <a:bodyPr wrap="square">
            <a:spAutoFit/>
          </a:bodyPr>
          <a:lstStyle/>
          <a:p>
            <a:pPr>
              <a:defRPr/>
            </a:pPr>
            <a:r>
              <a:rPr lang="en-GB" sz="2000" dirty="0"/>
              <a:t>They find out personal information about you, like bank details or account details especially when downloading programs like </a:t>
            </a:r>
            <a:r>
              <a:rPr lang="en-GB" sz="2000" dirty="0">
                <a:latin typeface="Twinkl" pitchFamily="2" charset="0"/>
              </a:rPr>
              <a:t>games software or images and even sound files, etc.</a:t>
            </a:r>
          </a:p>
          <a:p>
            <a:pPr>
              <a:defRPr/>
            </a:pPr>
            <a:endParaRPr lang="en-GB" sz="2000" dirty="0">
              <a:latin typeface="Twinkl" pitchFamily="2" charset="0"/>
            </a:endParaRPr>
          </a:p>
          <a:p>
            <a:pPr>
              <a:defRPr/>
            </a:pPr>
            <a:r>
              <a:rPr lang="en-GB" sz="2000" dirty="0">
                <a:latin typeface="Twinkl" pitchFamily="2" charset="0"/>
              </a:rPr>
              <a:t>Recently Optus and Medibank have been hacked with a ransom asked </a:t>
            </a:r>
          </a:p>
          <a:p>
            <a:pPr>
              <a:defRPr/>
            </a:pPr>
            <a:r>
              <a:rPr lang="en-GB" sz="2000" dirty="0">
                <a:latin typeface="Twinkl" pitchFamily="2" charset="0"/>
              </a:rPr>
              <a:t>And if not paid, millions of personal details will be sold and distributed to other hackers. </a:t>
            </a:r>
            <a:endParaRPr lang="en-GB" sz="2000" dirty="0"/>
          </a:p>
        </p:txBody>
      </p:sp>
      <p:pic>
        <p:nvPicPr>
          <p:cNvPr id="5" name="Picture 4" descr="TComputerAnger.png">
            <a:extLst>
              <a:ext uri="{FF2B5EF4-FFF2-40B4-BE49-F238E27FC236}">
                <a16:creationId xmlns:a16="http://schemas.microsoft.com/office/drawing/2014/main" id="{F8F05506-5BF9-9165-BD7B-5A9C2A19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550" y="166687"/>
            <a:ext cx="1346200" cy="1587500"/>
          </a:xfrm>
          <a:prstGeom prst="rect">
            <a:avLst/>
          </a:prstGeom>
        </p:spPr>
      </p:pic>
      <p:pic>
        <p:nvPicPr>
          <p:cNvPr id="6" name="Picture 5" descr="Optus-hack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0140">
            <a:off x="8623300" y="4198492"/>
            <a:ext cx="3784600" cy="2019300"/>
          </a:xfrm>
          <a:prstGeom prst="rect">
            <a:avLst/>
          </a:prstGeom>
        </p:spPr>
      </p:pic>
    </p:spTree>
    <p:extLst>
      <p:ext uri="{BB962C8B-B14F-4D97-AF65-F5344CB8AC3E}">
        <p14:creationId xmlns:p14="http://schemas.microsoft.com/office/powerpoint/2010/main" val="51370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4802"/>
            <a:ext cx="12192000" cy="660856"/>
          </a:xfrm>
        </p:spPr>
        <p:txBody>
          <a:bodyPr>
            <a:normAutofit fontScale="90000"/>
          </a:bodyPr>
          <a:lstStyle/>
          <a:p>
            <a:br>
              <a:rPr lang="en-US" dirty="0"/>
            </a:br>
            <a:r>
              <a:rPr lang="en-GB" altLang="en-US" dirty="0"/>
              <a:t>Hacking</a:t>
            </a: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99487" y="572027"/>
            <a:ext cx="11508884" cy="3699936"/>
          </a:xfrm>
        </p:spPr>
        <p:txBody>
          <a:bodyPr>
            <a:normAutofit/>
          </a:bodyPr>
          <a:lstStyle/>
          <a:p>
            <a:pPr marL="0" indent="0">
              <a:lnSpc>
                <a:spcPct val="100000"/>
              </a:lnSpc>
              <a:spcBef>
                <a:spcPts val="0"/>
              </a:spcBef>
              <a:buNone/>
            </a:pPr>
            <a:r>
              <a:rPr lang="en-US" sz="2000" dirty="0"/>
              <a:t>Hacking refers to activities that seek to compromise digital devices, </a:t>
            </a:r>
          </a:p>
          <a:p>
            <a:pPr marL="0" indent="0">
              <a:lnSpc>
                <a:spcPct val="100000"/>
              </a:lnSpc>
              <a:spcBef>
                <a:spcPts val="0"/>
              </a:spcBef>
              <a:buNone/>
            </a:pPr>
            <a:r>
              <a:rPr lang="en-US" sz="2000" dirty="0"/>
              <a:t>such as computers (</a:t>
            </a:r>
            <a:r>
              <a:rPr lang="en-GB" sz="2000" dirty="0"/>
              <a:t>Copy or delete all files, data and software on </a:t>
            </a:r>
          </a:p>
          <a:p>
            <a:pPr marL="0" indent="0">
              <a:lnSpc>
                <a:spcPct val="100000"/>
              </a:lnSpc>
              <a:spcBef>
                <a:spcPts val="0"/>
              </a:spcBef>
              <a:buNone/>
            </a:pPr>
            <a:r>
              <a:rPr lang="en-GB" sz="2000" dirty="0"/>
              <a:t>your computer), </a:t>
            </a:r>
            <a:r>
              <a:rPr lang="en-US" sz="2000" dirty="0"/>
              <a:t>and smartphones, tablets and networks.</a:t>
            </a:r>
          </a:p>
          <a:p>
            <a:pPr marL="0" indent="0">
              <a:lnSpc>
                <a:spcPct val="100000"/>
              </a:lnSpc>
              <a:spcBef>
                <a:spcPts val="0"/>
              </a:spcBef>
              <a:buNone/>
            </a:pPr>
            <a:r>
              <a:rPr lang="en-US" sz="2000" dirty="0"/>
              <a:t>And while hacking might not always be for malicious purposes, </a:t>
            </a:r>
          </a:p>
          <a:p>
            <a:pPr marL="0" indent="0">
              <a:lnSpc>
                <a:spcPct val="100000"/>
              </a:lnSpc>
              <a:spcBef>
                <a:spcPts val="0"/>
              </a:spcBef>
              <a:buNone/>
            </a:pPr>
            <a:r>
              <a:rPr lang="en-US" sz="2000" dirty="0"/>
              <a:t>nowadays most references to hacking, and hackers, characterize</a:t>
            </a:r>
          </a:p>
          <a:p>
            <a:pPr marL="0" indent="0">
              <a:lnSpc>
                <a:spcPct val="100000"/>
              </a:lnSpc>
              <a:spcBef>
                <a:spcPts val="0"/>
              </a:spcBef>
              <a:buNone/>
            </a:pPr>
            <a:r>
              <a:rPr lang="en-US" sz="2000" dirty="0"/>
              <a:t> it/them as unlawful activity by cybercriminals—</a:t>
            </a:r>
          </a:p>
          <a:p>
            <a:pPr marL="0" indent="0">
              <a:lnSpc>
                <a:spcPct val="100000"/>
              </a:lnSpc>
              <a:spcBef>
                <a:spcPts val="0"/>
              </a:spcBef>
              <a:buNone/>
            </a:pPr>
            <a:r>
              <a:rPr lang="en-US" sz="2000" dirty="0"/>
              <a:t>motivated by financial gain, protest, information gathering (spying)</a:t>
            </a:r>
          </a:p>
          <a:p>
            <a:pPr marL="0" indent="0">
              <a:buNone/>
            </a:pPr>
            <a:r>
              <a:rPr lang="en-US" sz="2000" dirty="0"/>
              <a:t> </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11</a:t>
            </a:fld>
            <a:r>
              <a:rPr lang="en-US" sz="1400" dirty="0">
                <a:solidFill>
                  <a:srgbClr val="660066"/>
                </a:solidFill>
              </a:rPr>
              <a:t> </a:t>
            </a:r>
          </a:p>
        </p:txBody>
      </p:sp>
      <p:pic>
        <p:nvPicPr>
          <p:cNvPr id="5" name="Picture 4" descr="A high angle view of people in a room&#10;&#10;Description automatically generated with low confidence">
            <a:extLst>
              <a:ext uri="{FF2B5EF4-FFF2-40B4-BE49-F238E27FC236}">
                <a16:creationId xmlns:a16="http://schemas.microsoft.com/office/drawing/2014/main" id="{75A4A4E3-01CC-CC34-E393-ED52725AEAEF}"/>
              </a:ext>
            </a:extLst>
          </p:cNvPr>
          <p:cNvPicPr>
            <a:picLocks noChangeAspect="1"/>
          </p:cNvPicPr>
          <p:nvPr/>
        </p:nvPicPr>
        <p:blipFill>
          <a:blip r:embed="rId2"/>
          <a:stretch>
            <a:fillRect/>
          </a:stretch>
        </p:blipFill>
        <p:spPr>
          <a:xfrm>
            <a:off x="7321580" y="385023"/>
            <a:ext cx="4770933" cy="2757667"/>
          </a:xfrm>
          <a:prstGeom prst="rect">
            <a:avLst/>
          </a:prstGeom>
        </p:spPr>
      </p:pic>
      <p:sp>
        <p:nvSpPr>
          <p:cNvPr id="6" name="TextBox 5">
            <a:extLst>
              <a:ext uri="{FF2B5EF4-FFF2-40B4-BE49-F238E27FC236}">
                <a16:creationId xmlns:a16="http://schemas.microsoft.com/office/drawing/2014/main" id="{DE730848-ABD6-A09F-40A9-0B44CDD3B6FB}"/>
              </a:ext>
            </a:extLst>
          </p:cNvPr>
          <p:cNvSpPr txBox="1"/>
          <p:nvPr/>
        </p:nvSpPr>
        <p:spPr>
          <a:xfrm>
            <a:off x="99487" y="3257453"/>
            <a:ext cx="11993026" cy="3970318"/>
          </a:xfrm>
          <a:prstGeom prst="rect">
            <a:avLst/>
          </a:prstGeom>
          <a:noFill/>
        </p:spPr>
        <p:txBody>
          <a:bodyPr wrap="square">
            <a:spAutoFit/>
          </a:bodyPr>
          <a:lstStyle/>
          <a:p>
            <a:r>
              <a:rPr lang="en-AU" sz="2000" b="1" dirty="0"/>
              <a:t>How do Hackers hide</a:t>
            </a:r>
          </a:p>
          <a:p>
            <a:r>
              <a:rPr lang="en-AU" sz="2000" dirty="0"/>
              <a:t>HTTPS is a universally indispensable protocol for the Web today, and for that reason, port 443 (used by HTTPS/SSL) is very hard to block in a corporate environment. However, </a:t>
            </a:r>
            <a:r>
              <a:rPr lang="en-AU" sz="2000" dirty="0">
                <a:hlinkClick r:id="rId3"/>
              </a:rPr>
              <a:t>DNS over HTTPS</a:t>
            </a:r>
            <a:r>
              <a:rPr lang="en-AU" sz="2000" dirty="0"/>
              <a:t> (</a:t>
            </a:r>
            <a:r>
              <a:rPr lang="en-AU" sz="2000" dirty="0" err="1"/>
              <a:t>DoH</a:t>
            </a:r>
            <a:r>
              <a:rPr lang="en-AU" sz="2000" dirty="0"/>
              <a:t>)—a protocol for resolving domains—also uses port 443, and has been </a:t>
            </a:r>
            <a:r>
              <a:rPr lang="en-AU" sz="2000" dirty="0">
                <a:hlinkClick r:id="rId4"/>
              </a:rPr>
              <a:t>abused by malware authors</a:t>
            </a:r>
            <a:r>
              <a:rPr lang="en-AU" sz="2000" dirty="0"/>
              <a:t> to transmit their command-and-control (C2) commands to infected systems. There are two aspects to this problem. First, by abusing a commonly used protocol like HTTPS or </a:t>
            </a:r>
            <a:r>
              <a:rPr lang="en-AU" sz="2000" dirty="0" err="1"/>
              <a:t>DoH</a:t>
            </a:r>
            <a:r>
              <a:rPr lang="en-AU" sz="2000" dirty="0"/>
              <a:t>, attackers enjoy the same privacy benefits of end-to-end encrypted channels as legitimate users do. Second, this poses difficulties for network administrators. </a:t>
            </a:r>
            <a:r>
              <a:rPr lang="en-AU" sz="2000" dirty="0">
                <a:solidFill>
                  <a:srgbClr val="FF0000"/>
                </a:solidFill>
              </a:rPr>
              <a:t>Blocking DNS in any form itself poses a challenge, but now, given the DNS requests and responses are encrypted over HTTPS, it becomes a nuisance for security professionals to intercept, single out, and </a:t>
            </a:r>
            <a:r>
              <a:rPr lang="en-AU" sz="2000" dirty="0" err="1">
                <a:solidFill>
                  <a:srgbClr val="FF0000"/>
                </a:solidFill>
              </a:rPr>
              <a:t>analyze</a:t>
            </a:r>
            <a:r>
              <a:rPr lang="en-AU" sz="2000" dirty="0">
                <a:solidFill>
                  <a:srgbClr val="FF0000"/>
                </a:solidFill>
              </a:rPr>
              <a:t> the suspicious traffic from many HTTPS requests moving inbound and outbound through the network.</a:t>
            </a:r>
          </a:p>
          <a:p>
            <a:pPr marL="0" indent="0">
              <a:buNone/>
            </a:pPr>
            <a:endParaRPr lang="en-US" sz="2000" dirty="0"/>
          </a:p>
          <a:p>
            <a:pPr marL="0" indent="0">
              <a:buNone/>
            </a:pPr>
            <a:endParaRPr lang="en-US" sz="3200" dirty="0"/>
          </a:p>
        </p:txBody>
      </p:sp>
      <p:sp>
        <p:nvSpPr>
          <p:cNvPr id="4" name="TextBox 3">
            <a:extLst>
              <a:ext uri="{FF2B5EF4-FFF2-40B4-BE49-F238E27FC236}">
                <a16:creationId xmlns:a16="http://schemas.microsoft.com/office/drawing/2014/main" id="{2886688D-98AA-2D4E-8C80-FC1FA32334FB}"/>
              </a:ext>
            </a:extLst>
          </p:cNvPr>
          <p:cNvSpPr txBox="1"/>
          <p:nvPr/>
        </p:nvSpPr>
        <p:spPr>
          <a:xfrm>
            <a:off x="99487" y="2744889"/>
            <a:ext cx="7658991" cy="646331"/>
          </a:xfrm>
          <a:prstGeom prst="rect">
            <a:avLst/>
          </a:prstGeom>
          <a:solidFill>
            <a:schemeClr val="accent4">
              <a:lumMod val="60000"/>
              <a:lumOff val="40000"/>
              <a:alpha val="71000"/>
            </a:schemeClr>
          </a:solidFill>
        </p:spPr>
        <p:txBody>
          <a:bodyPr wrap="square" rtlCol="0">
            <a:spAutoFit/>
          </a:bodyPr>
          <a:lstStyle/>
          <a:p>
            <a:r>
              <a:rPr lang="en-US" dirty="0">
                <a:solidFill>
                  <a:srgbClr val="FF0000"/>
                </a:solidFill>
              </a:rPr>
              <a:t>Getting strange calls about outstanding debt, a car accident or an account with a large company  it will be one of these people calling you from????</a:t>
            </a:r>
          </a:p>
        </p:txBody>
      </p:sp>
      <p:sp>
        <p:nvSpPr>
          <p:cNvPr id="8" name="Striped Right Arrow 7">
            <a:extLst>
              <a:ext uri="{FF2B5EF4-FFF2-40B4-BE49-F238E27FC236}">
                <a16:creationId xmlns:a16="http://schemas.microsoft.com/office/drawing/2014/main" id="{B79E2088-64B1-0047-B577-9F9D185BF7D4}"/>
              </a:ext>
            </a:extLst>
          </p:cNvPr>
          <p:cNvSpPr/>
          <p:nvPr/>
        </p:nvSpPr>
        <p:spPr>
          <a:xfrm rot="20954449">
            <a:off x="6641383" y="2915152"/>
            <a:ext cx="2091070" cy="53301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0136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4593"/>
            <a:ext cx="10515600" cy="660856"/>
          </a:xfrm>
        </p:spPr>
        <p:txBody>
          <a:bodyPr>
            <a:normAutofit fontScale="90000"/>
          </a:bodyPr>
          <a:lstStyle/>
          <a:p>
            <a:br>
              <a:rPr lang="en-US" dirty="0"/>
            </a:br>
            <a:r>
              <a:rPr lang="en-US" dirty="0"/>
              <a:t>Malware</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12</a:t>
            </a:fld>
            <a:r>
              <a:rPr lang="en-US" sz="1400" dirty="0">
                <a:solidFill>
                  <a:srgbClr val="660066"/>
                </a:solidFill>
              </a:rPr>
              <a:t> </a:t>
            </a:r>
          </a:p>
        </p:txBody>
      </p:sp>
      <p:pic>
        <p:nvPicPr>
          <p:cNvPr id="4" name="Picture 3" descr="Screen Shot 2022-07-21 at 8.43.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970" y="1214584"/>
            <a:ext cx="4909674" cy="3537635"/>
          </a:xfrm>
          <a:prstGeom prst="rect">
            <a:avLst/>
          </a:prstGeom>
        </p:spPr>
      </p:pic>
      <p:sp>
        <p:nvSpPr>
          <p:cNvPr id="5" name="Rectangle 4"/>
          <p:cNvSpPr/>
          <p:nvPr/>
        </p:nvSpPr>
        <p:spPr>
          <a:xfrm>
            <a:off x="127322" y="933148"/>
            <a:ext cx="6636235" cy="4093428"/>
          </a:xfrm>
          <a:prstGeom prst="rect">
            <a:avLst/>
          </a:prstGeom>
        </p:spPr>
        <p:txBody>
          <a:bodyPr wrap="square">
            <a:spAutoFit/>
          </a:bodyPr>
          <a:lstStyle/>
          <a:p>
            <a:r>
              <a:rPr lang="en-US" sz="2000" dirty="0"/>
              <a:t>In most cases, malware is much harder to observe, toiling quietly behind the scenes. Some types are malicious for the sake of spite, wiping important data from the infected machines. With no fraud or theft committed, the hacker’s sole reward is the frustration and setbacks experienced by their victims.</a:t>
            </a:r>
          </a:p>
          <a:p>
            <a:endParaRPr lang="en-US" sz="2000" dirty="0"/>
          </a:p>
          <a:p>
            <a:r>
              <a:rPr lang="en-US" sz="2000" dirty="0"/>
              <a:t>Other instances of malware result in more serious consequences. Machines infected with these types of malware capture the user’s personal or financial information, then forward it to the hacker, who uses it for purposes of financial fraud or identity theft. At this stage, simply removing malware is insufficient to remedy these offenses.</a:t>
            </a:r>
          </a:p>
        </p:txBody>
      </p:sp>
      <p:sp>
        <p:nvSpPr>
          <p:cNvPr id="6" name="Rectangle 5"/>
          <p:cNvSpPr/>
          <p:nvPr/>
        </p:nvSpPr>
        <p:spPr>
          <a:xfrm>
            <a:off x="492537" y="5884415"/>
            <a:ext cx="10739251" cy="369332"/>
          </a:xfrm>
          <a:prstGeom prst="rect">
            <a:avLst/>
          </a:prstGeom>
        </p:spPr>
        <p:txBody>
          <a:bodyPr wrap="square">
            <a:spAutoFit/>
          </a:bodyPr>
          <a:lstStyle/>
          <a:p>
            <a:r>
              <a:rPr lang="en-US" dirty="0"/>
              <a:t>https://</a:t>
            </a:r>
            <a:r>
              <a:rPr lang="en-US" dirty="0" err="1"/>
              <a:t>www.avast.com</a:t>
            </a:r>
            <a:r>
              <a:rPr lang="en-US" dirty="0"/>
              <a:t>/</a:t>
            </a:r>
            <a:r>
              <a:rPr lang="en-US" dirty="0" err="1"/>
              <a:t>c-malware#symptom-of</a:t>
            </a:r>
            <a:r>
              <a:rPr lang="en-US" dirty="0"/>
              <a:t>--malware-infection</a:t>
            </a:r>
          </a:p>
        </p:txBody>
      </p:sp>
      <p:sp>
        <p:nvSpPr>
          <p:cNvPr id="8" name="Rectangle 7"/>
          <p:cNvSpPr/>
          <p:nvPr/>
        </p:nvSpPr>
        <p:spPr>
          <a:xfrm>
            <a:off x="370120" y="4965133"/>
            <a:ext cx="11075900" cy="646331"/>
          </a:xfrm>
          <a:prstGeom prst="rect">
            <a:avLst/>
          </a:prstGeom>
        </p:spPr>
        <p:txBody>
          <a:bodyPr wrap="square">
            <a:spAutoFit/>
          </a:bodyPr>
          <a:lstStyle/>
          <a:p>
            <a:r>
              <a:rPr lang="en-US" dirty="0"/>
              <a:t>it can steal, encrypt, or delete your data, alter or hijack core computer functions, and spy on your computer activity without your knowledge or permission.</a:t>
            </a:r>
          </a:p>
        </p:txBody>
      </p:sp>
    </p:spTree>
    <p:extLst>
      <p:ext uri="{BB962C8B-B14F-4D97-AF65-F5344CB8AC3E}">
        <p14:creationId xmlns:p14="http://schemas.microsoft.com/office/powerpoint/2010/main" val="1147534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161" y="-143825"/>
            <a:ext cx="12192000" cy="660856"/>
          </a:xfrm>
        </p:spPr>
        <p:txBody>
          <a:bodyPr>
            <a:normAutofit fontScale="90000"/>
          </a:bodyPr>
          <a:lstStyle/>
          <a:p>
            <a:br>
              <a:rPr lang="en-US" dirty="0"/>
            </a:br>
            <a:r>
              <a:rPr lang="en-US" dirty="0"/>
              <a:t>How can you tell that you are infected with Malware</a:t>
            </a:r>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86623" y="1163708"/>
            <a:ext cx="11508884" cy="2046852"/>
          </a:xfrm>
        </p:spPr>
        <p:txBody>
          <a:bodyPr>
            <a:normAutofit/>
          </a:bodyPr>
          <a:lstStyle/>
          <a:p>
            <a:pPr marL="0" indent="0">
              <a:buNone/>
            </a:pPr>
            <a:r>
              <a:rPr lang="en-US" dirty="0"/>
              <a:t> </a:t>
            </a:r>
          </a:p>
          <a:p>
            <a:pPr marL="0" indent="0">
              <a:buNone/>
            </a:pPr>
            <a:endParaRPr lang="en-US"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13</a:t>
            </a:fld>
            <a:r>
              <a:rPr lang="en-US" sz="1400" dirty="0">
                <a:solidFill>
                  <a:srgbClr val="660066"/>
                </a:solidFill>
              </a:rPr>
              <a:t> </a:t>
            </a:r>
          </a:p>
        </p:txBody>
      </p:sp>
      <p:sp>
        <p:nvSpPr>
          <p:cNvPr id="6" name="Rectangle 5"/>
          <p:cNvSpPr/>
          <p:nvPr/>
        </p:nvSpPr>
        <p:spPr>
          <a:xfrm>
            <a:off x="107161" y="701662"/>
            <a:ext cx="11818754" cy="1938992"/>
          </a:xfrm>
          <a:prstGeom prst="rect">
            <a:avLst/>
          </a:prstGeom>
        </p:spPr>
        <p:txBody>
          <a:bodyPr wrap="square">
            <a:spAutoFit/>
          </a:bodyPr>
          <a:lstStyle/>
          <a:p>
            <a:r>
              <a:rPr lang="en-US" sz="2400" b="1" dirty="0"/>
              <a:t>Your device begins running slower </a:t>
            </a:r>
            <a:r>
              <a:rPr lang="en-US" sz="2400" dirty="0"/>
              <a:t>than usual. If you’ve noticed a sudden slowdown with no apparent cause, it could be due to a malware infection. As the malware takes over your device’s processing resources, there’s less power </a:t>
            </a:r>
          </a:p>
          <a:p>
            <a:r>
              <a:rPr lang="en-US" sz="2400" dirty="0"/>
              <a:t>available for everything else. </a:t>
            </a:r>
            <a:r>
              <a:rPr lang="en-US" sz="2400" b="1" dirty="0"/>
              <a:t>You notice a shortage of available storage space</a:t>
            </a:r>
            <a:r>
              <a:rPr lang="en-US" sz="2400" dirty="0"/>
              <a:t>. </a:t>
            </a:r>
          </a:p>
          <a:p>
            <a:endParaRPr lang="en-US" sz="2400" dirty="0"/>
          </a:p>
        </p:txBody>
      </p:sp>
      <p:sp>
        <p:nvSpPr>
          <p:cNvPr id="8" name="TextBox 7">
            <a:extLst>
              <a:ext uri="{FF2B5EF4-FFF2-40B4-BE49-F238E27FC236}">
                <a16:creationId xmlns:a16="http://schemas.microsoft.com/office/drawing/2014/main" id="{6B121341-33D8-2090-6A4E-E77C0F81FD84}"/>
              </a:ext>
            </a:extLst>
          </p:cNvPr>
          <p:cNvSpPr txBox="1"/>
          <p:nvPr/>
        </p:nvSpPr>
        <p:spPr>
          <a:xfrm>
            <a:off x="159607" y="2304499"/>
            <a:ext cx="7528071" cy="3785652"/>
          </a:xfrm>
          <a:prstGeom prst="rect">
            <a:avLst/>
          </a:prstGeom>
          <a:noFill/>
        </p:spPr>
        <p:txBody>
          <a:bodyPr wrap="square">
            <a:spAutoFit/>
          </a:bodyPr>
          <a:lstStyle/>
          <a:p>
            <a:r>
              <a:rPr lang="en-US" sz="2400" dirty="0"/>
              <a:t>Many types of malware will download and install additional files and content onto your device. A sudden decrease in the amount of free storage could be a sign that you’ve picked up some malware.</a:t>
            </a:r>
          </a:p>
          <a:p>
            <a:endParaRPr lang="en-US" sz="2400" dirty="0"/>
          </a:p>
          <a:p>
            <a:r>
              <a:rPr lang="en-US" sz="2400" b="1" dirty="0"/>
              <a:t>Pop-ups and unwanted programs appear on your device. </a:t>
            </a:r>
            <a:r>
              <a:rPr lang="en-US" sz="2400" dirty="0"/>
              <a:t>This is one of the strongest signs that you’re experiencing a malware infection. If you’re getting slammed with pop-up ads or finding strange new programs on your device, it’s likely that malware is the culprit.</a:t>
            </a:r>
          </a:p>
        </p:txBody>
      </p:sp>
      <p:sp>
        <p:nvSpPr>
          <p:cNvPr id="9" name="TextBox 8">
            <a:extLst>
              <a:ext uri="{FF2B5EF4-FFF2-40B4-BE49-F238E27FC236}">
                <a16:creationId xmlns:a16="http://schemas.microsoft.com/office/drawing/2014/main" id="{9AB9EFC6-2DF3-654B-8846-75844F3B2E3E}"/>
              </a:ext>
            </a:extLst>
          </p:cNvPr>
          <p:cNvSpPr txBox="1"/>
          <p:nvPr/>
        </p:nvSpPr>
        <p:spPr>
          <a:xfrm>
            <a:off x="6610011" y="6073062"/>
            <a:ext cx="6215062" cy="369332"/>
          </a:xfrm>
          <a:prstGeom prst="rect">
            <a:avLst/>
          </a:prstGeom>
          <a:noFill/>
        </p:spPr>
        <p:txBody>
          <a:bodyPr wrap="square">
            <a:spAutoFit/>
          </a:bodyPr>
          <a:lstStyle/>
          <a:p>
            <a:r>
              <a:rPr lang="en-US" dirty="0"/>
              <a:t>https://</a:t>
            </a:r>
            <a:r>
              <a:rPr lang="en-US" dirty="0" err="1"/>
              <a:t>enterprise.comodo.com</a:t>
            </a:r>
            <a:r>
              <a:rPr lang="en-US" dirty="0"/>
              <a:t>/malware-</a:t>
            </a:r>
            <a:r>
              <a:rPr lang="en-US" dirty="0" err="1"/>
              <a:t>infection.php</a:t>
            </a:r>
            <a:endParaRPr lang="en-US" dirty="0"/>
          </a:p>
        </p:txBody>
      </p:sp>
      <p:pic>
        <p:nvPicPr>
          <p:cNvPr id="11" name="Picture 10" descr="A picture containing shape&#10;&#10;Description automatically generated">
            <a:extLst>
              <a:ext uri="{FF2B5EF4-FFF2-40B4-BE49-F238E27FC236}">
                <a16:creationId xmlns:a16="http://schemas.microsoft.com/office/drawing/2014/main" id="{188681F6-17D8-39FE-ECEC-F445C27F7F99}"/>
              </a:ext>
            </a:extLst>
          </p:cNvPr>
          <p:cNvPicPr>
            <a:picLocks noChangeAspect="1"/>
          </p:cNvPicPr>
          <p:nvPr/>
        </p:nvPicPr>
        <p:blipFill>
          <a:blip r:embed="rId2"/>
          <a:stretch>
            <a:fillRect/>
          </a:stretch>
        </p:blipFill>
        <p:spPr>
          <a:xfrm>
            <a:off x="7925792" y="2457063"/>
            <a:ext cx="4079585" cy="3039533"/>
          </a:xfrm>
          <a:prstGeom prst="rect">
            <a:avLst/>
          </a:prstGeom>
        </p:spPr>
      </p:pic>
    </p:spTree>
    <p:extLst>
      <p:ext uri="{BB962C8B-B14F-4D97-AF65-F5344CB8AC3E}">
        <p14:creationId xmlns:p14="http://schemas.microsoft.com/office/powerpoint/2010/main" val="83199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01"/>
            <a:ext cx="10515600" cy="660856"/>
          </a:xfrm>
        </p:spPr>
        <p:txBody>
          <a:bodyPr>
            <a:normAutofit fontScale="90000"/>
          </a:bodyPr>
          <a:lstStyle/>
          <a:p>
            <a:br>
              <a:rPr lang="en-US" dirty="0"/>
            </a:br>
            <a:r>
              <a:rPr lang="en-US" dirty="0"/>
              <a:t>Spyware </a:t>
            </a:r>
            <a:br>
              <a:rPr lang="en-US" dirty="0"/>
            </a:b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86623" y="1454398"/>
            <a:ext cx="11508884" cy="4351338"/>
          </a:xfrm>
        </p:spPr>
        <p:txBody>
          <a:bodyPr>
            <a:normAutofit/>
          </a:bodyPr>
          <a:lstStyle/>
          <a:p>
            <a:pPr marL="0" indent="0">
              <a:buNone/>
            </a:pPr>
            <a:r>
              <a:rPr lang="en-US" dirty="0"/>
              <a:t> </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14</a:t>
            </a:fld>
            <a:r>
              <a:rPr lang="en-US" sz="1400" dirty="0">
                <a:solidFill>
                  <a:srgbClr val="660066"/>
                </a:solidFill>
              </a:rPr>
              <a:t> </a:t>
            </a:r>
          </a:p>
        </p:txBody>
      </p:sp>
      <p:sp>
        <p:nvSpPr>
          <p:cNvPr id="5" name="Rectangle 4"/>
          <p:cNvSpPr/>
          <p:nvPr/>
        </p:nvSpPr>
        <p:spPr>
          <a:xfrm>
            <a:off x="41627" y="879287"/>
            <a:ext cx="4704130" cy="3785652"/>
          </a:xfrm>
          <a:prstGeom prst="rect">
            <a:avLst/>
          </a:prstGeom>
        </p:spPr>
        <p:txBody>
          <a:bodyPr wrap="square">
            <a:spAutoFit/>
          </a:bodyPr>
          <a:lstStyle/>
          <a:p>
            <a:r>
              <a:rPr lang="en-US" sz="2400" dirty="0"/>
              <a:t>Spyware collects information about a device or network, then relays this data back to the attacker. </a:t>
            </a:r>
          </a:p>
          <a:p>
            <a:r>
              <a:rPr lang="en-US" sz="2400" dirty="0"/>
              <a:t>Hackers typically use spyware to monitor a person’s internet activity and harvest personal data, including login credentials, credit card numbers or financial information, for the purposes of fraud or identity theft.</a:t>
            </a:r>
          </a:p>
        </p:txBody>
      </p:sp>
      <p:sp>
        <p:nvSpPr>
          <p:cNvPr id="8" name="TextBox 7">
            <a:extLst>
              <a:ext uri="{FF2B5EF4-FFF2-40B4-BE49-F238E27FC236}">
                <a16:creationId xmlns:a16="http://schemas.microsoft.com/office/drawing/2014/main" id="{541CF85C-3B25-152F-C67B-6E23804545F5}"/>
              </a:ext>
            </a:extLst>
          </p:cNvPr>
          <p:cNvSpPr txBox="1"/>
          <p:nvPr/>
        </p:nvSpPr>
        <p:spPr>
          <a:xfrm>
            <a:off x="4745757" y="139306"/>
            <a:ext cx="7094746" cy="1661993"/>
          </a:xfrm>
          <a:prstGeom prst="rect">
            <a:avLst/>
          </a:prstGeom>
          <a:noFill/>
        </p:spPr>
        <p:txBody>
          <a:bodyPr wrap="square">
            <a:spAutoFit/>
          </a:bodyPr>
          <a:lstStyle/>
          <a:p>
            <a:r>
              <a:rPr lang="en-US" sz="2800" dirty="0"/>
              <a:t>Malicious software installed without your knowledge or consent, spyware can come in a few forms.</a:t>
            </a:r>
          </a:p>
          <a:p>
            <a:endParaRPr lang="en-US" dirty="0"/>
          </a:p>
        </p:txBody>
      </p:sp>
      <p:pic>
        <p:nvPicPr>
          <p:cNvPr id="10" name="Picture 9">
            <a:extLst>
              <a:ext uri="{FF2B5EF4-FFF2-40B4-BE49-F238E27FC236}">
                <a16:creationId xmlns:a16="http://schemas.microsoft.com/office/drawing/2014/main" id="{6F3A8620-FF39-29B0-096C-84DB34DB883D}"/>
              </a:ext>
            </a:extLst>
          </p:cNvPr>
          <p:cNvPicPr>
            <a:picLocks noChangeAspect="1"/>
          </p:cNvPicPr>
          <p:nvPr/>
        </p:nvPicPr>
        <p:blipFill>
          <a:blip r:embed="rId2"/>
          <a:stretch>
            <a:fillRect/>
          </a:stretch>
        </p:blipFill>
        <p:spPr>
          <a:xfrm>
            <a:off x="5744503" y="1832006"/>
            <a:ext cx="6096000" cy="4390283"/>
          </a:xfrm>
          <a:prstGeom prst="rect">
            <a:avLst/>
          </a:prstGeom>
        </p:spPr>
      </p:pic>
      <p:pic>
        <p:nvPicPr>
          <p:cNvPr id="6" name="Picture 5" descr="A picture containing text, computer&#10;&#10;Description automatically generated">
            <a:extLst>
              <a:ext uri="{FF2B5EF4-FFF2-40B4-BE49-F238E27FC236}">
                <a16:creationId xmlns:a16="http://schemas.microsoft.com/office/drawing/2014/main" id="{434821BF-A1F3-D961-7856-FA3919CF2A9C}"/>
              </a:ext>
            </a:extLst>
          </p:cNvPr>
          <p:cNvPicPr>
            <a:picLocks noChangeAspect="1"/>
          </p:cNvPicPr>
          <p:nvPr/>
        </p:nvPicPr>
        <p:blipFill>
          <a:blip r:embed="rId3"/>
          <a:stretch>
            <a:fillRect/>
          </a:stretch>
        </p:blipFill>
        <p:spPr>
          <a:xfrm>
            <a:off x="2103305" y="4363245"/>
            <a:ext cx="3568700" cy="2044700"/>
          </a:xfrm>
          <a:prstGeom prst="rect">
            <a:avLst/>
          </a:prstGeom>
        </p:spPr>
      </p:pic>
    </p:spTree>
    <p:extLst>
      <p:ext uri="{BB962C8B-B14F-4D97-AF65-F5344CB8AC3E}">
        <p14:creationId xmlns:p14="http://schemas.microsoft.com/office/powerpoint/2010/main" val="337951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01"/>
            <a:ext cx="10515600" cy="660856"/>
          </a:xfrm>
        </p:spPr>
        <p:txBody>
          <a:bodyPr>
            <a:normAutofit fontScale="90000"/>
          </a:bodyPr>
          <a:lstStyle/>
          <a:p>
            <a:br>
              <a:rPr lang="en-US" dirty="0"/>
            </a:br>
            <a:r>
              <a:rPr lang="en-US" dirty="0"/>
              <a:t>Malware -  </a:t>
            </a:r>
            <a:r>
              <a:rPr lang="en-US" dirty="0">
                <a:solidFill>
                  <a:srgbClr val="FF0000"/>
                </a:solidFill>
              </a:rPr>
              <a:t>Phishing</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15</a:t>
            </a:fld>
            <a:r>
              <a:rPr lang="en-US" sz="1400" dirty="0">
                <a:solidFill>
                  <a:srgbClr val="660066"/>
                </a:solidFill>
              </a:rPr>
              <a:t> </a:t>
            </a:r>
          </a:p>
        </p:txBody>
      </p:sp>
      <p:sp>
        <p:nvSpPr>
          <p:cNvPr id="4" name="Rectangle 3"/>
          <p:cNvSpPr/>
          <p:nvPr/>
        </p:nvSpPr>
        <p:spPr>
          <a:xfrm>
            <a:off x="400854" y="2338448"/>
            <a:ext cx="6096000" cy="369332"/>
          </a:xfrm>
          <a:prstGeom prst="rect">
            <a:avLst/>
          </a:prstGeom>
        </p:spPr>
        <p:txBody>
          <a:bodyPr>
            <a:spAutoFit/>
          </a:bodyPr>
          <a:lstStyle/>
          <a:p>
            <a:r>
              <a:rPr lang="en-US" dirty="0"/>
              <a:t> </a:t>
            </a:r>
          </a:p>
        </p:txBody>
      </p:sp>
      <p:pic>
        <p:nvPicPr>
          <p:cNvPr id="6" name="Picture 5" descr="Screen Shot 2022-07-20 at 3.52.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940" y="1156080"/>
            <a:ext cx="7158573" cy="5244071"/>
          </a:xfrm>
          <a:prstGeom prst="rect">
            <a:avLst/>
          </a:prstGeom>
        </p:spPr>
      </p:pic>
      <p:sp>
        <p:nvSpPr>
          <p:cNvPr id="8" name="TextBox 7"/>
          <p:cNvSpPr txBox="1"/>
          <p:nvPr/>
        </p:nvSpPr>
        <p:spPr>
          <a:xfrm>
            <a:off x="156020" y="3982912"/>
            <a:ext cx="4670805" cy="2308324"/>
          </a:xfrm>
          <a:prstGeom prst="rect">
            <a:avLst/>
          </a:prstGeom>
          <a:noFill/>
        </p:spPr>
        <p:txBody>
          <a:bodyPr wrap="square" rtlCol="0">
            <a:spAutoFit/>
          </a:bodyPr>
          <a:lstStyle/>
          <a:p>
            <a:r>
              <a:rPr lang="en-US" sz="2400" dirty="0"/>
              <a:t>Delete files like this and phone the company direct</a:t>
            </a:r>
            <a:endParaRPr lang="en-US" dirty="0"/>
          </a:p>
          <a:p>
            <a:r>
              <a:rPr lang="en-US" sz="3200" b="1" dirty="0"/>
              <a:t>Never send your bank account details across the internet, talk to your bank</a:t>
            </a:r>
          </a:p>
        </p:txBody>
      </p:sp>
      <p:sp>
        <p:nvSpPr>
          <p:cNvPr id="5" name="Rectangle 4"/>
          <p:cNvSpPr/>
          <p:nvPr/>
        </p:nvSpPr>
        <p:spPr>
          <a:xfrm>
            <a:off x="156020" y="935924"/>
            <a:ext cx="4777920" cy="3046988"/>
          </a:xfrm>
          <a:prstGeom prst="rect">
            <a:avLst/>
          </a:prstGeom>
        </p:spPr>
        <p:txBody>
          <a:bodyPr wrap="square">
            <a:spAutoFit/>
          </a:bodyPr>
          <a:lstStyle/>
          <a:p>
            <a:r>
              <a:rPr lang="en-US" sz="2400" dirty="0"/>
              <a:t>Is the fraudulent practice of sending emails purporting to be from reputable companies in order to induce individuals to reveal personal information, such as passwords and credit card numbers.</a:t>
            </a:r>
          </a:p>
          <a:p>
            <a:r>
              <a:rPr lang="en-US" sz="2400" dirty="0"/>
              <a:t>"an email that is likely a phishing scam"</a:t>
            </a:r>
          </a:p>
        </p:txBody>
      </p:sp>
      <p:pic>
        <p:nvPicPr>
          <p:cNvPr id="7" name="Picture 6" descr="Screen Shot 2022-07-20 at 2.01.28 PM.png">
            <a:extLst>
              <a:ext uri="{FF2B5EF4-FFF2-40B4-BE49-F238E27FC236}">
                <a16:creationId xmlns:a16="http://schemas.microsoft.com/office/drawing/2014/main" id="{04F97188-7F43-D2B9-EDC9-02E2C5319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07" y="335429"/>
            <a:ext cx="7502773" cy="712069"/>
          </a:xfrm>
          <a:prstGeom prst="rect">
            <a:avLst/>
          </a:prstGeom>
        </p:spPr>
      </p:pic>
    </p:spTree>
    <p:extLst>
      <p:ext uri="{BB962C8B-B14F-4D97-AF65-F5344CB8AC3E}">
        <p14:creationId xmlns:p14="http://schemas.microsoft.com/office/powerpoint/2010/main" val="109835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20" y="-132694"/>
            <a:ext cx="10515600" cy="660856"/>
          </a:xfrm>
        </p:spPr>
        <p:txBody>
          <a:bodyPr>
            <a:normAutofit fontScale="90000"/>
          </a:bodyPr>
          <a:lstStyle/>
          <a:p>
            <a:br>
              <a:rPr lang="en-US" dirty="0"/>
            </a:br>
            <a:r>
              <a:rPr lang="en-US" b="1" dirty="0"/>
              <a:t>What Are the Different Types of Phishing?</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16</a:t>
            </a:fld>
            <a:r>
              <a:rPr lang="en-US" sz="1400" dirty="0">
                <a:solidFill>
                  <a:srgbClr val="660066"/>
                </a:solidFill>
              </a:rPr>
              <a:t> </a:t>
            </a:r>
          </a:p>
        </p:txBody>
      </p:sp>
      <p:sp>
        <p:nvSpPr>
          <p:cNvPr id="4" name="Rectangle 3"/>
          <p:cNvSpPr/>
          <p:nvPr/>
        </p:nvSpPr>
        <p:spPr>
          <a:xfrm>
            <a:off x="400854" y="2338448"/>
            <a:ext cx="6096000" cy="369332"/>
          </a:xfrm>
          <a:prstGeom prst="rect">
            <a:avLst/>
          </a:prstGeom>
        </p:spPr>
        <p:txBody>
          <a:bodyPr>
            <a:spAutoFit/>
          </a:bodyPr>
          <a:lstStyle/>
          <a:p>
            <a:r>
              <a:rPr lang="en-US" dirty="0"/>
              <a:t> </a:t>
            </a:r>
          </a:p>
        </p:txBody>
      </p:sp>
      <p:sp>
        <p:nvSpPr>
          <p:cNvPr id="5" name="Rectangle 4"/>
          <p:cNvSpPr/>
          <p:nvPr/>
        </p:nvSpPr>
        <p:spPr>
          <a:xfrm>
            <a:off x="205356" y="952836"/>
            <a:ext cx="9346624" cy="3477875"/>
          </a:xfrm>
          <a:prstGeom prst="rect">
            <a:avLst/>
          </a:prstGeom>
        </p:spPr>
        <p:txBody>
          <a:bodyPr wrap="square">
            <a:spAutoFit/>
          </a:bodyPr>
          <a:lstStyle/>
          <a:p>
            <a:r>
              <a:rPr lang="en-US" sz="4400" dirty="0"/>
              <a:t>Spear Phishing.</a:t>
            </a:r>
          </a:p>
          <a:p>
            <a:r>
              <a:rPr lang="en-US" sz="4400" dirty="0"/>
              <a:t>Whaling.</a:t>
            </a:r>
          </a:p>
          <a:p>
            <a:r>
              <a:rPr lang="en-US" sz="4400" dirty="0"/>
              <a:t>Vishing.</a:t>
            </a:r>
          </a:p>
          <a:p>
            <a:r>
              <a:rPr lang="en-US" sz="4400" dirty="0"/>
              <a:t>Email Phishing.</a:t>
            </a:r>
          </a:p>
          <a:p>
            <a:r>
              <a:rPr lang="en-US" sz="4400" dirty="0" err="1">
                <a:effectLst/>
              </a:rPr>
              <a:t>Smishing</a:t>
            </a:r>
            <a:r>
              <a:rPr lang="en-US" sz="4400" dirty="0">
                <a:effectLst/>
              </a:rPr>
              <a:t>.</a:t>
            </a:r>
          </a:p>
        </p:txBody>
      </p:sp>
      <p:graphicFrame>
        <p:nvGraphicFramePr>
          <p:cNvPr id="11" name="TextBox 7">
            <a:extLst>
              <a:ext uri="{FF2B5EF4-FFF2-40B4-BE49-F238E27FC236}">
                <a16:creationId xmlns:a16="http://schemas.microsoft.com/office/drawing/2014/main" id="{A8B443BB-0CA9-4CAB-421A-234DD5D2DF41}"/>
              </a:ext>
            </a:extLst>
          </p:cNvPr>
          <p:cNvGraphicFramePr/>
          <p:nvPr/>
        </p:nvGraphicFramePr>
        <p:xfrm>
          <a:off x="205356" y="4849571"/>
          <a:ext cx="11323815" cy="15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picture containing application&#10;&#10;Description automatically generated">
            <a:extLst>
              <a:ext uri="{FF2B5EF4-FFF2-40B4-BE49-F238E27FC236}">
                <a16:creationId xmlns:a16="http://schemas.microsoft.com/office/drawing/2014/main" id="{0E43854A-F75F-E27E-E607-D5C913DB99A4}"/>
              </a:ext>
            </a:extLst>
          </p:cNvPr>
          <p:cNvPicPr>
            <a:picLocks noChangeAspect="1"/>
          </p:cNvPicPr>
          <p:nvPr/>
        </p:nvPicPr>
        <p:blipFill>
          <a:blip r:embed="rId7"/>
          <a:stretch>
            <a:fillRect/>
          </a:stretch>
        </p:blipFill>
        <p:spPr>
          <a:xfrm>
            <a:off x="6496854" y="933191"/>
            <a:ext cx="4913194" cy="3511350"/>
          </a:xfrm>
          <a:prstGeom prst="rect">
            <a:avLst/>
          </a:prstGeom>
        </p:spPr>
      </p:pic>
    </p:spTree>
    <p:extLst>
      <p:ext uri="{BB962C8B-B14F-4D97-AF65-F5344CB8AC3E}">
        <p14:creationId xmlns:p14="http://schemas.microsoft.com/office/powerpoint/2010/main" val="222925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20" y="-132694"/>
            <a:ext cx="10515600" cy="660856"/>
          </a:xfrm>
        </p:spPr>
        <p:txBody>
          <a:bodyPr>
            <a:normAutofit fontScale="90000"/>
          </a:bodyPr>
          <a:lstStyle/>
          <a:p>
            <a:br>
              <a:rPr lang="en-US" dirty="0"/>
            </a:br>
            <a:r>
              <a:rPr lang="en-US" b="1" dirty="0"/>
              <a:t>What Are the Different Types of Phishing?</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17</a:t>
            </a:fld>
            <a:r>
              <a:rPr lang="en-US" sz="1400" dirty="0">
                <a:solidFill>
                  <a:srgbClr val="660066"/>
                </a:solidFill>
              </a:rPr>
              <a:t> </a:t>
            </a:r>
          </a:p>
        </p:txBody>
      </p:sp>
      <p:sp>
        <p:nvSpPr>
          <p:cNvPr id="4" name="Rectangle 3"/>
          <p:cNvSpPr/>
          <p:nvPr/>
        </p:nvSpPr>
        <p:spPr>
          <a:xfrm>
            <a:off x="400854" y="2338448"/>
            <a:ext cx="6096000" cy="369332"/>
          </a:xfrm>
          <a:prstGeom prst="rect">
            <a:avLst/>
          </a:prstGeom>
        </p:spPr>
        <p:txBody>
          <a:bodyPr>
            <a:spAutoFit/>
          </a:bodyPr>
          <a:lstStyle/>
          <a:p>
            <a:r>
              <a:rPr lang="en-US" dirty="0"/>
              <a:t> </a:t>
            </a:r>
          </a:p>
        </p:txBody>
      </p:sp>
      <p:sp>
        <p:nvSpPr>
          <p:cNvPr id="5" name="Rectangle 4"/>
          <p:cNvSpPr/>
          <p:nvPr/>
        </p:nvSpPr>
        <p:spPr>
          <a:xfrm>
            <a:off x="156019" y="954827"/>
            <a:ext cx="11443021" cy="5262979"/>
          </a:xfrm>
          <a:prstGeom prst="rect">
            <a:avLst/>
          </a:prstGeom>
        </p:spPr>
        <p:txBody>
          <a:bodyPr wrap="square">
            <a:spAutoFit/>
          </a:bodyPr>
          <a:lstStyle/>
          <a:p>
            <a:r>
              <a:rPr lang="en-US" sz="2400" b="1" dirty="0"/>
              <a:t>Spear phishing</a:t>
            </a:r>
            <a:r>
              <a:rPr lang="en-US" sz="2400" dirty="0"/>
              <a:t> </a:t>
            </a:r>
          </a:p>
          <a:p>
            <a:r>
              <a:rPr lang="en-US" sz="2400" dirty="0"/>
              <a:t>is a phishing method that targets specific individuals or groups within an organization. It is a potent variant of phishing, a malicious tactic which uses emails, social media, instant messaging, and other platforms to get users to divulge personal information or perform actions that cause network compromise, data loss, or financial loss. </a:t>
            </a:r>
          </a:p>
          <a:p>
            <a:endParaRPr lang="en-US" sz="2400" dirty="0"/>
          </a:p>
          <a:p>
            <a:endParaRPr lang="en-US" sz="2400" dirty="0"/>
          </a:p>
          <a:p>
            <a:endParaRPr lang="en-US" sz="2400" dirty="0"/>
          </a:p>
          <a:p>
            <a:endParaRPr lang="en-US" sz="2400" dirty="0"/>
          </a:p>
          <a:p>
            <a:endParaRPr lang="en-US" sz="2400" dirty="0"/>
          </a:p>
          <a:p>
            <a:pPr algn="r"/>
            <a:r>
              <a:rPr lang="en-US" sz="2400" b="1" dirty="0"/>
              <a:t>Whale Phishing</a:t>
            </a:r>
          </a:p>
          <a:p>
            <a:r>
              <a:rPr lang="en-US" sz="2400" dirty="0"/>
              <a:t>The difference between whaling and spear phishing is that </a:t>
            </a:r>
            <a:r>
              <a:rPr lang="en-US" sz="2400" b="1" dirty="0"/>
              <a:t>whaling exclusively targets high-ranking individuals within an organization, while spear phishing usually goes after a category of individuals with a lower profile</a:t>
            </a:r>
            <a:r>
              <a:rPr lang="en-US" sz="2400" dirty="0"/>
              <a:t>.</a:t>
            </a:r>
          </a:p>
        </p:txBody>
      </p:sp>
      <p:pic>
        <p:nvPicPr>
          <p:cNvPr id="7" name="Picture 6" descr="Screen Shot 2022-07-21 at 11.19.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778" y="2895769"/>
            <a:ext cx="4216400" cy="1854200"/>
          </a:xfrm>
          <a:prstGeom prst="rect">
            <a:avLst/>
          </a:prstGeom>
        </p:spPr>
      </p:pic>
      <p:pic>
        <p:nvPicPr>
          <p:cNvPr id="9" name="Picture 8" descr="Screen Shot 2022-07-21 at 11.2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85" y="3035469"/>
            <a:ext cx="3340100" cy="1714500"/>
          </a:xfrm>
          <a:prstGeom prst="rect">
            <a:avLst/>
          </a:prstGeom>
        </p:spPr>
      </p:pic>
    </p:spTree>
    <p:extLst>
      <p:ext uri="{BB962C8B-B14F-4D97-AF65-F5344CB8AC3E}">
        <p14:creationId xmlns:p14="http://schemas.microsoft.com/office/powerpoint/2010/main" val="277911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854" y="197734"/>
            <a:ext cx="10515600" cy="660856"/>
          </a:xfrm>
        </p:spPr>
        <p:txBody>
          <a:bodyPr>
            <a:normAutofit fontScale="90000"/>
          </a:bodyPr>
          <a:lstStyle/>
          <a:p>
            <a:r>
              <a:rPr lang="en-US" b="1" dirty="0" err="1"/>
              <a:t>Vishing</a:t>
            </a:r>
            <a:r>
              <a:rPr lang="en-US" b="1" dirty="0"/>
              <a:t>?  Calling you to get your bank details</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18</a:t>
            </a:fld>
            <a:r>
              <a:rPr lang="en-US" sz="1400" dirty="0">
                <a:solidFill>
                  <a:srgbClr val="660066"/>
                </a:solidFill>
              </a:rPr>
              <a:t> </a:t>
            </a:r>
          </a:p>
        </p:txBody>
      </p:sp>
      <p:sp>
        <p:nvSpPr>
          <p:cNvPr id="4" name="Rectangle 3"/>
          <p:cNvSpPr/>
          <p:nvPr/>
        </p:nvSpPr>
        <p:spPr>
          <a:xfrm>
            <a:off x="400854" y="2338448"/>
            <a:ext cx="6096000" cy="369332"/>
          </a:xfrm>
          <a:prstGeom prst="rect">
            <a:avLst/>
          </a:prstGeom>
        </p:spPr>
        <p:txBody>
          <a:bodyPr>
            <a:spAutoFit/>
          </a:bodyPr>
          <a:lstStyle/>
          <a:p>
            <a:r>
              <a:rPr lang="en-US" dirty="0"/>
              <a:t> </a:t>
            </a:r>
          </a:p>
        </p:txBody>
      </p:sp>
      <p:sp>
        <p:nvSpPr>
          <p:cNvPr id="5" name="Rectangle 4"/>
          <p:cNvSpPr/>
          <p:nvPr/>
        </p:nvSpPr>
        <p:spPr>
          <a:xfrm>
            <a:off x="278437" y="999620"/>
            <a:ext cx="11305301" cy="4893647"/>
          </a:xfrm>
          <a:prstGeom prst="rect">
            <a:avLst/>
          </a:prstGeom>
        </p:spPr>
        <p:txBody>
          <a:bodyPr wrap="square">
            <a:spAutoFit/>
          </a:bodyPr>
          <a:lstStyle/>
          <a:p>
            <a:r>
              <a:rPr lang="en-US" sz="2400" dirty="0"/>
              <a:t>Often referred to as voice phishing, cyber criminals use savvy </a:t>
            </a:r>
            <a:r>
              <a:rPr lang="en-US" sz="2400" dirty="0">
                <a:hlinkClick r:id="rId2"/>
              </a:rPr>
              <a:t>social engineering</a:t>
            </a:r>
            <a:r>
              <a:rPr lang="en-US" sz="2400" dirty="0"/>
              <a:t> tactics to convince victims to act, giving up private information and access to bank accounts.</a:t>
            </a:r>
          </a:p>
          <a:p>
            <a:r>
              <a:rPr lang="en-US" sz="2400" dirty="0"/>
              <a:t>Like </a:t>
            </a:r>
            <a:r>
              <a:rPr lang="en-US" sz="2400" dirty="0">
                <a:hlinkClick r:id="rId3"/>
              </a:rPr>
              <a:t>phishing</a:t>
            </a:r>
            <a:r>
              <a:rPr lang="en-US" sz="2400" dirty="0"/>
              <a:t> or </a:t>
            </a:r>
            <a:r>
              <a:rPr lang="en-US" sz="2400" dirty="0">
                <a:hlinkClick r:id="rId4"/>
              </a:rPr>
              <a:t>smishing</a:t>
            </a:r>
            <a:r>
              <a:rPr lang="en-US" sz="2400" dirty="0"/>
              <a:t>, </a:t>
            </a:r>
            <a:r>
              <a:rPr lang="en-US" sz="2400" dirty="0" err="1"/>
              <a:t>vishing</a:t>
            </a:r>
            <a:r>
              <a:rPr lang="en-US" sz="2400" dirty="0"/>
              <a:t> relies on convincing victims that they are doing the right thing by responding to the caller. Often the caller will pretend to be calling from the government, tax department, police, or the victim’s bank.</a:t>
            </a:r>
          </a:p>
          <a:p>
            <a:endParaRPr lang="en-US" sz="2400" dirty="0"/>
          </a:p>
          <a:p>
            <a:r>
              <a:rPr lang="en-US" sz="2400" b="1" dirty="0"/>
              <a:t>What is </a:t>
            </a:r>
            <a:r>
              <a:rPr lang="en-US" sz="2400" b="1" dirty="0" err="1"/>
              <a:t>vishing</a:t>
            </a:r>
            <a:r>
              <a:rPr lang="en-US" sz="2400" b="1" dirty="0"/>
              <a:t>? </a:t>
            </a:r>
          </a:p>
          <a:p>
            <a:r>
              <a:rPr lang="en-US" sz="2400" dirty="0"/>
              <a:t>During a </a:t>
            </a:r>
            <a:r>
              <a:rPr lang="en-US" sz="2400" dirty="0" err="1"/>
              <a:t>vishing</a:t>
            </a:r>
            <a:r>
              <a:rPr lang="en-US" sz="2400" dirty="0"/>
              <a:t> phone call, a scammer uses social engineering to get you to share personal information and financial details, such as account numbers and passwords. The scammer might say your account has been compromised, claim to represent your bank or law enforcement, or offer to help you install software. Warning: It's probably malware.</a:t>
            </a:r>
          </a:p>
          <a:p>
            <a:endParaRPr lang="en-US" sz="2400" dirty="0"/>
          </a:p>
          <a:p>
            <a:r>
              <a:rPr lang="en-US" sz="2400" b="1" dirty="0">
                <a:solidFill>
                  <a:srgbClr val="FF0000"/>
                </a:solidFill>
              </a:rPr>
              <a:t>Scammers will call with offers that are too good to be true</a:t>
            </a:r>
          </a:p>
        </p:txBody>
      </p:sp>
      <p:sp>
        <p:nvSpPr>
          <p:cNvPr id="6" name="Rectangle 5"/>
          <p:cNvSpPr/>
          <p:nvPr/>
        </p:nvSpPr>
        <p:spPr>
          <a:xfrm>
            <a:off x="7166889" y="5982944"/>
            <a:ext cx="4621778" cy="369332"/>
          </a:xfrm>
          <a:prstGeom prst="rect">
            <a:avLst/>
          </a:prstGeom>
        </p:spPr>
        <p:txBody>
          <a:bodyPr wrap="none">
            <a:spAutoFit/>
          </a:bodyPr>
          <a:lstStyle/>
          <a:p>
            <a:r>
              <a:rPr lang="en-US" dirty="0"/>
              <a:t>https://</a:t>
            </a:r>
            <a:r>
              <a:rPr lang="en-US" dirty="0" err="1"/>
              <a:t>terranovasecurity.com</a:t>
            </a:r>
            <a:r>
              <a:rPr lang="en-US" dirty="0"/>
              <a:t>/what-is-</a:t>
            </a:r>
            <a:r>
              <a:rPr lang="en-US" dirty="0" err="1"/>
              <a:t>vishing</a:t>
            </a:r>
            <a:r>
              <a:rPr lang="en-US" dirty="0"/>
              <a:t>/</a:t>
            </a:r>
          </a:p>
        </p:txBody>
      </p:sp>
    </p:spTree>
    <p:extLst>
      <p:ext uri="{BB962C8B-B14F-4D97-AF65-F5344CB8AC3E}">
        <p14:creationId xmlns:p14="http://schemas.microsoft.com/office/powerpoint/2010/main" val="292915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20" y="-132694"/>
            <a:ext cx="10515600" cy="660856"/>
          </a:xfrm>
        </p:spPr>
        <p:txBody>
          <a:bodyPr>
            <a:normAutofit fontScale="90000"/>
          </a:bodyPr>
          <a:lstStyle/>
          <a:p>
            <a:br>
              <a:rPr lang="en-US" dirty="0"/>
            </a:br>
            <a:r>
              <a:rPr lang="en-US" b="1" dirty="0"/>
              <a:t>Example of Phishing?  Often nothing is sent!</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19</a:t>
            </a:fld>
            <a:r>
              <a:rPr lang="en-US" sz="1400" dirty="0">
                <a:solidFill>
                  <a:srgbClr val="660066"/>
                </a:solidFill>
              </a:rPr>
              <a:t> </a:t>
            </a:r>
          </a:p>
        </p:txBody>
      </p:sp>
      <p:sp>
        <p:nvSpPr>
          <p:cNvPr id="8" name="TextBox 7"/>
          <p:cNvSpPr txBox="1"/>
          <p:nvPr/>
        </p:nvSpPr>
        <p:spPr>
          <a:xfrm>
            <a:off x="5076673" y="4431259"/>
            <a:ext cx="4670805" cy="2554545"/>
          </a:xfrm>
          <a:prstGeom prst="rect">
            <a:avLst/>
          </a:prstGeom>
          <a:noFill/>
        </p:spPr>
        <p:txBody>
          <a:bodyPr wrap="square" rtlCol="0">
            <a:spAutoFit/>
          </a:bodyPr>
          <a:lstStyle/>
          <a:p>
            <a:r>
              <a:rPr lang="en-US" sz="2400" dirty="0"/>
              <a:t>This is what they sent a </a:t>
            </a:r>
          </a:p>
          <a:p>
            <a:r>
              <a:rPr lang="en-US" sz="4400" dirty="0"/>
              <a:t>box </a:t>
            </a:r>
          </a:p>
          <a:p>
            <a:r>
              <a:rPr lang="en-US" sz="4400" dirty="0"/>
              <a:t>of Matches</a:t>
            </a:r>
            <a:r>
              <a:rPr lang="en-US" sz="2400" dirty="0"/>
              <a:t> worth 30c</a:t>
            </a:r>
          </a:p>
          <a:p>
            <a:endParaRPr lang="en-US" sz="2400" dirty="0">
              <a:solidFill>
                <a:srgbClr val="FF0000"/>
              </a:solidFill>
            </a:endParaRPr>
          </a:p>
          <a:p>
            <a:endParaRPr lang="en-US" sz="2400" dirty="0">
              <a:solidFill>
                <a:srgbClr val="FF0000"/>
              </a:solidFill>
            </a:endParaRPr>
          </a:p>
        </p:txBody>
      </p:sp>
      <p:sp>
        <p:nvSpPr>
          <p:cNvPr id="5" name="Rectangle 4"/>
          <p:cNvSpPr/>
          <p:nvPr/>
        </p:nvSpPr>
        <p:spPr>
          <a:xfrm>
            <a:off x="400854" y="801833"/>
            <a:ext cx="9346624" cy="4585870"/>
          </a:xfrm>
          <a:prstGeom prst="rect">
            <a:avLst/>
          </a:prstGeom>
        </p:spPr>
        <p:txBody>
          <a:bodyPr wrap="square">
            <a:spAutoFit/>
          </a:bodyPr>
          <a:lstStyle/>
          <a:p>
            <a:endParaRPr lang="en-US" sz="2400"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Cigarette Lighter only </a:t>
            </a:r>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4000" b="1" dirty="0">
                <a:ln w="10541" cmpd="sng">
                  <a:solidFill>
                    <a:schemeClr val="accent1">
                      <a:shade val="88000"/>
                      <a:satMod val="110000"/>
                    </a:schemeClr>
                  </a:solidFill>
                  <a:prstDash val="solid"/>
                </a:ln>
                <a:solidFill>
                  <a:srgbClr val="FF0000"/>
                </a:solidFill>
              </a:rPr>
              <a:t>$5.00  </a:t>
            </a:r>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plus $1.50 postage </a:t>
            </a:r>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Guaranteed</a:t>
            </a:r>
          </a:p>
          <a:p>
            <a:endParaRPr lang="en-US" sz="2400" dirty="0"/>
          </a:p>
          <a:p>
            <a:r>
              <a:rPr lang="en-US" sz="2400" dirty="0"/>
              <a:t>Order </a:t>
            </a:r>
            <a:r>
              <a:rPr lang="en-US" sz="3600" b="1" dirty="0">
                <a:solidFill>
                  <a:srgbClr val="0000FF"/>
                </a:solidFill>
              </a:rPr>
              <a:t>NOW!</a:t>
            </a:r>
          </a:p>
          <a:p>
            <a:r>
              <a:rPr lang="en-US" sz="2400" dirty="0"/>
              <a:t>PO Box 123</a:t>
            </a:r>
          </a:p>
          <a:p>
            <a:r>
              <a:rPr lang="en-US" sz="2400" dirty="0"/>
              <a:t>Somewhere</a:t>
            </a:r>
          </a:p>
          <a:p>
            <a:r>
              <a:rPr lang="en-US" sz="2400" dirty="0"/>
              <a:t>Weird Country</a:t>
            </a:r>
          </a:p>
          <a:p>
            <a:endParaRPr lang="en-US" sz="2400" dirty="0"/>
          </a:p>
        </p:txBody>
      </p:sp>
      <p:pic>
        <p:nvPicPr>
          <p:cNvPr id="7" name="Picture 6" descr="Screen Shot 2022-07-21 at 11.0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036" y="1004090"/>
            <a:ext cx="1574800" cy="1663700"/>
          </a:xfrm>
          <a:prstGeom prst="rect">
            <a:avLst/>
          </a:prstGeom>
        </p:spPr>
      </p:pic>
      <p:sp>
        <p:nvSpPr>
          <p:cNvPr id="9" name="TextBox 8"/>
          <p:cNvSpPr txBox="1"/>
          <p:nvPr/>
        </p:nvSpPr>
        <p:spPr>
          <a:xfrm>
            <a:off x="5983147" y="1407554"/>
            <a:ext cx="2524857" cy="2954655"/>
          </a:xfrm>
          <a:prstGeom prst="rect">
            <a:avLst/>
          </a:prstGeom>
          <a:noFill/>
        </p:spPr>
        <p:txBody>
          <a:bodyPr wrap="square" rtlCol="0">
            <a:spAutoFit/>
          </a:bodyPr>
          <a:lstStyle/>
          <a:p>
            <a:r>
              <a:rPr lang="en-US" dirty="0"/>
              <a:t>No image but this is what people thought they were ordering</a:t>
            </a:r>
          </a:p>
          <a:p>
            <a:endParaRPr lang="en-US" dirty="0"/>
          </a:p>
          <a:p>
            <a:endParaRPr lang="en-US" dirty="0"/>
          </a:p>
          <a:p>
            <a:r>
              <a:rPr lang="en-US" sz="3200" dirty="0"/>
              <a:t>Guess what they rec</a:t>
            </a:r>
            <a:r>
              <a:rPr lang="de-DE" sz="3200" dirty="0"/>
              <a:t>ei</a:t>
            </a:r>
            <a:r>
              <a:rPr lang="en-US" sz="3200" dirty="0" err="1"/>
              <a:t>ved</a:t>
            </a:r>
            <a:r>
              <a:rPr lang="en-US" sz="3200" dirty="0"/>
              <a:t>?</a:t>
            </a:r>
          </a:p>
        </p:txBody>
      </p:sp>
      <p:pic>
        <p:nvPicPr>
          <p:cNvPr id="10" name="Picture 9" descr="Screen Shot 2022-07-21 at 11.13.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886" y="4171978"/>
            <a:ext cx="1549400" cy="2120900"/>
          </a:xfrm>
          <a:prstGeom prst="rect">
            <a:avLst/>
          </a:prstGeom>
        </p:spPr>
      </p:pic>
      <p:sp>
        <p:nvSpPr>
          <p:cNvPr id="11" name="Curved Left Arrow 10"/>
          <p:cNvSpPr/>
          <p:nvPr/>
        </p:nvSpPr>
        <p:spPr>
          <a:xfrm>
            <a:off x="3072832" y="2086348"/>
            <a:ext cx="1239475" cy="181585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386664" y="756321"/>
            <a:ext cx="4025411" cy="523220"/>
          </a:xfrm>
          <a:prstGeom prst="rect">
            <a:avLst/>
          </a:prstGeom>
          <a:solidFill>
            <a:schemeClr val="accent4">
              <a:lumMod val="60000"/>
              <a:lumOff val="40000"/>
            </a:schemeClr>
          </a:solidFill>
          <a:ln>
            <a:solidFill>
              <a:srgbClr val="FF0000"/>
            </a:solidFill>
          </a:ln>
        </p:spPr>
        <p:txBody>
          <a:bodyPr wrap="none" rtlCol="0">
            <a:spAutoFit/>
          </a:bodyPr>
          <a:lstStyle/>
          <a:p>
            <a:r>
              <a:rPr lang="en-US" sz="2800" dirty="0"/>
              <a:t>Sample of Phishing scam</a:t>
            </a:r>
            <a:r>
              <a:rPr lang="is-IS" sz="2800" dirty="0"/>
              <a:t>…</a:t>
            </a:r>
            <a:endParaRPr lang="en-US" sz="2800" dirty="0"/>
          </a:p>
        </p:txBody>
      </p:sp>
      <p:sp>
        <p:nvSpPr>
          <p:cNvPr id="4" name="Curved Left Arrow 3">
            <a:extLst>
              <a:ext uri="{FF2B5EF4-FFF2-40B4-BE49-F238E27FC236}">
                <a16:creationId xmlns:a16="http://schemas.microsoft.com/office/drawing/2014/main" id="{8C80E6F8-454B-AFDC-4282-DE339E7A5633}"/>
              </a:ext>
            </a:extLst>
          </p:cNvPr>
          <p:cNvSpPr/>
          <p:nvPr/>
        </p:nvSpPr>
        <p:spPr>
          <a:xfrm rot="9234978" flipV="1">
            <a:off x="3593798" y="4390320"/>
            <a:ext cx="1175361" cy="162873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3040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854" y="5001"/>
            <a:ext cx="12192000" cy="660856"/>
          </a:xfrm>
        </p:spPr>
        <p:txBody>
          <a:bodyPr>
            <a:noAutofit/>
          </a:bodyPr>
          <a:lstStyle/>
          <a:p>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About Viruses </a:t>
            </a:r>
            <a:r>
              <a:rPr lang="en-GB" alt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malicious and software</a:t>
            </a:r>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282262" y="853113"/>
            <a:ext cx="7134265" cy="4943429"/>
          </a:xfrm>
        </p:spPr>
        <p:txBody>
          <a:bodyPr>
            <a:normAutofit fontScale="25000" lnSpcReduction="20000"/>
          </a:bodyPr>
          <a:lstStyle/>
          <a:p>
            <a:pPr marL="0" indent="0" fontAlgn="ctr">
              <a:buNone/>
            </a:pPr>
            <a:r>
              <a:rPr lang="pl-PL" sz="9600" dirty="0" err="1">
                <a:solidFill>
                  <a:srgbClr val="C00000"/>
                </a:solidFill>
              </a:rPr>
              <a:t>Table</a:t>
            </a:r>
            <a:r>
              <a:rPr lang="pl-PL" sz="9600" dirty="0">
                <a:solidFill>
                  <a:srgbClr val="C00000"/>
                </a:solidFill>
              </a:rPr>
              <a:t> of </a:t>
            </a:r>
            <a:r>
              <a:rPr lang="pl-PL" sz="9600" dirty="0" err="1">
                <a:solidFill>
                  <a:srgbClr val="C00000"/>
                </a:solidFill>
              </a:rPr>
              <a:t>Contents</a:t>
            </a:r>
            <a:endParaRPr lang="pl-PL" sz="9600" dirty="0">
              <a:solidFill>
                <a:srgbClr val="C00000"/>
              </a:solidFill>
            </a:endParaRPr>
          </a:p>
          <a:p>
            <a:pPr marL="0" indent="0" fontAlgn="ctr">
              <a:buNone/>
            </a:pPr>
            <a:r>
              <a:rPr lang="pl-PL" sz="9600" dirty="0" err="1"/>
              <a:t>Adware</a:t>
            </a:r>
            <a:endParaRPr lang="pl-PL" sz="9600" dirty="0"/>
          </a:p>
          <a:p>
            <a:pPr marL="0" indent="0" fontAlgn="ctr">
              <a:buNone/>
            </a:pPr>
            <a:r>
              <a:rPr lang="pl-PL" sz="9600" dirty="0"/>
              <a:t>Bot Net. Distributed </a:t>
            </a:r>
            <a:r>
              <a:rPr lang="pl-PL" sz="9600" dirty="0" err="1"/>
              <a:t>denial</a:t>
            </a:r>
            <a:r>
              <a:rPr lang="pl-PL" sz="9600" dirty="0"/>
              <a:t> of service (</a:t>
            </a:r>
            <a:r>
              <a:rPr lang="pl-PL" sz="9600" dirty="0" err="1"/>
              <a:t>DDoS</a:t>
            </a:r>
            <a:r>
              <a:rPr lang="pl-PL" sz="9600" dirty="0"/>
              <a:t>) </a:t>
            </a:r>
            <a:r>
              <a:rPr lang="pl-PL" sz="9600" dirty="0" err="1"/>
              <a:t>attacks</a:t>
            </a:r>
            <a:endParaRPr lang="pl-PL" sz="9600" dirty="0"/>
          </a:p>
          <a:p>
            <a:pPr marL="0" indent="0" fontAlgn="ctr">
              <a:buNone/>
            </a:pPr>
            <a:r>
              <a:rPr lang="pl-PL" sz="9600" dirty="0"/>
              <a:t>Data </a:t>
            </a:r>
            <a:r>
              <a:rPr lang="pl-PL" sz="9600" dirty="0" err="1"/>
              <a:t>breach</a:t>
            </a:r>
            <a:r>
              <a:rPr lang="pl-PL" sz="9600" dirty="0"/>
              <a:t> </a:t>
            </a:r>
          </a:p>
          <a:p>
            <a:pPr marL="0" indent="0" fontAlgn="ctr">
              <a:buNone/>
            </a:pPr>
            <a:r>
              <a:rPr lang="pl-PL" sz="9600" dirty="0" err="1"/>
              <a:t>Emotet</a:t>
            </a:r>
            <a:r>
              <a:rPr lang="pl-PL" sz="9600" dirty="0"/>
              <a:t> </a:t>
            </a:r>
          </a:p>
          <a:p>
            <a:pPr marL="0" indent="0" fontAlgn="ctr">
              <a:buNone/>
            </a:pPr>
            <a:r>
              <a:rPr lang="pl-PL" sz="9600" dirty="0"/>
              <a:t>Hacker </a:t>
            </a:r>
          </a:p>
          <a:p>
            <a:pPr marL="0" indent="0" fontAlgn="ctr">
              <a:buNone/>
            </a:pPr>
            <a:r>
              <a:rPr lang="pl-PL" sz="9600" dirty="0" err="1"/>
              <a:t>Keylogger</a:t>
            </a:r>
            <a:endParaRPr lang="pl-PL" sz="9600" dirty="0"/>
          </a:p>
          <a:p>
            <a:pPr marL="0" indent="0" fontAlgn="ctr">
              <a:buNone/>
            </a:pPr>
            <a:r>
              <a:rPr lang="pl-PL" sz="9600" dirty="0" err="1"/>
              <a:t>Malware</a:t>
            </a:r>
            <a:r>
              <a:rPr lang="pl-PL" sz="9600" dirty="0"/>
              <a:t> </a:t>
            </a:r>
          </a:p>
          <a:p>
            <a:pPr marL="0" indent="0" fontAlgn="ctr">
              <a:buNone/>
            </a:pPr>
            <a:r>
              <a:rPr lang="pl-PL" sz="9600" dirty="0" err="1"/>
              <a:t>Phishing</a:t>
            </a:r>
            <a:r>
              <a:rPr lang="pl-PL" sz="9600" dirty="0"/>
              <a:t> (</a:t>
            </a:r>
            <a:r>
              <a:rPr lang="pl-PL" sz="9600" dirty="0" err="1"/>
              <a:t>Spear</a:t>
            </a:r>
            <a:r>
              <a:rPr lang="pl-PL" sz="9600" dirty="0"/>
              <a:t>, </a:t>
            </a:r>
            <a:r>
              <a:rPr lang="pl-PL" sz="9600" dirty="0" err="1"/>
              <a:t>Whaling</a:t>
            </a:r>
            <a:r>
              <a:rPr lang="pl-PL" sz="9600" dirty="0"/>
              <a:t>, </a:t>
            </a:r>
            <a:r>
              <a:rPr lang="pl-PL" sz="9600" dirty="0" err="1"/>
              <a:t>Vishing</a:t>
            </a:r>
            <a:r>
              <a:rPr lang="pl-PL" sz="9600" dirty="0"/>
              <a:t>, Email </a:t>
            </a:r>
            <a:r>
              <a:rPr lang="pl-PL" sz="9600" dirty="0" err="1"/>
              <a:t>Phishing</a:t>
            </a:r>
            <a:r>
              <a:rPr lang="pl-PL" sz="9600" dirty="0"/>
              <a:t>) </a:t>
            </a:r>
          </a:p>
          <a:p>
            <a:pPr marL="0" indent="0" fontAlgn="ctr">
              <a:buNone/>
            </a:pPr>
            <a:r>
              <a:rPr lang="pl-PL" sz="9600" dirty="0"/>
              <a:t>Ransomware </a:t>
            </a:r>
          </a:p>
          <a:p>
            <a:pPr marL="0" indent="0" fontAlgn="ctr">
              <a:buNone/>
            </a:pPr>
            <a:r>
              <a:rPr lang="pl-PL" sz="9600" dirty="0"/>
              <a:t>Spam </a:t>
            </a:r>
          </a:p>
          <a:p>
            <a:pPr marL="0" indent="0" fontAlgn="ctr">
              <a:buNone/>
            </a:pPr>
            <a:r>
              <a:rPr lang="pl-PL" sz="9600" dirty="0"/>
              <a:t>Spyware </a:t>
            </a:r>
          </a:p>
          <a:p>
            <a:pPr marL="0" indent="0" fontAlgn="ctr">
              <a:buNone/>
            </a:pPr>
            <a:r>
              <a:rPr lang="pl-PL" sz="9600" dirty="0"/>
              <a:t>SQL </a:t>
            </a:r>
            <a:r>
              <a:rPr lang="pl-PL" sz="9600" dirty="0" err="1"/>
              <a:t>injection</a:t>
            </a:r>
            <a:endParaRPr lang="pl-PL" sz="9600" dirty="0"/>
          </a:p>
          <a:p>
            <a:pPr marL="0" indent="0" fontAlgn="ctr">
              <a:buNone/>
            </a:pPr>
            <a:r>
              <a:rPr lang="pl-PL" sz="9600" dirty="0"/>
              <a:t>Trojan </a:t>
            </a:r>
          </a:p>
          <a:p>
            <a:pPr marL="0" indent="0" fontAlgn="ctr">
              <a:buNone/>
            </a:pPr>
            <a:r>
              <a:rPr lang="pl-PL" sz="9600" dirty="0"/>
              <a:t>Worms</a:t>
            </a:r>
          </a:p>
          <a:p>
            <a:endParaRPr lang="en-AU"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a:t>
            </a:fld>
            <a:r>
              <a:rPr lang="en-US" sz="1400" dirty="0">
                <a:solidFill>
                  <a:srgbClr val="660066"/>
                </a:solidFill>
              </a:rPr>
              <a:t> </a:t>
            </a:r>
          </a:p>
        </p:txBody>
      </p:sp>
      <p:pic>
        <p:nvPicPr>
          <p:cNvPr id="5" name="Picture 4" descr="A picture containing text, indoor, clock&#10;&#10;Description automatically generated">
            <a:extLst>
              <a:ext uri="{FF2B5EF4-FFF2-40B4-BE49-F238E27FC236}">
                <a16:creationId xmlns:a16="http://schemas.microsoft.com/office/drawing/2014/main" id="{FF53D1D0-2C54-0FE8-146C-3BDEF43FF257}"/>
              </a:ext>
            </a:extLst>
          </p:cNvPr>
          <p:cNvPicPr>
            <a:picLocks noChangeAspect="1"/>
          </p:cNvPicPr>
          <p:nvPr/>
        </p:nvPicPr>
        <p:blipFill>
          <a:blip r:embed="rId2"/>
          <a:stretch>
            <a:fillRect/>
          </a:stretch>
        </p:blipFill>
        <p:spPr>
          <a:xfrm>
            <a:off x="6215318" y="2026315"/>
            <a:ext cx="1992067" cy="161081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0815F5D5-D818-637D-88A9-8E452A9B63B9}"/>
              </a:ext>
            </a:extLst>
          </p:cNvPr>
          <p:cNvPicPr>
            <a:picLocks noChangeAspect="1"/>
          </p:cNvPicPr>
          <p:nvPr/>
        </p:nvPicPr>
        <p:blipFill>
          <a:blip r:embed="rId3"/>
          <a:stretch>
            <a:fillRect/>
          </a:stretch>
        </p:blipFill>
        <p:spPr>
          <a:xfrm>
            <a:off x="6301409" y="4361620"/>
            <a:ext cx="2104758" cy="180264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533D2134-BD29-4CD7-03EE-608795F005EC}"/>
              </a:ext>
            </a:extLst>
          </p:cNvPr>
          <p:cNvPicPr>
            <a:picLocks noChangeAspect="1"/>
          </p:cNvPicPr>
          <p:nvPr/>
        </p:nvPicPr>
        <p:blipFill>
          <a:blip r:embed="rId4"/>
          <a:stretch>
            <a:fillRect/>
          </a:stretch>
        </p:blipFill>
        <p:spPr>
          <a:xfrm>
            <a:off x="2912164" y="2129593"/>
            <a:ext cx="1992067" cy="1512962"/>
          </a:xfrm>
          <a:prstGeom prst="rect">
            <a:avLst/>
          </a:prstGeom>
        </p:spPr>
      </p:pic>
      <p:pic>
        <p:nvPicPr>
          <p:cNvPr id="10" name="Picture 9" descr="A picture containing text, crowd&#10;&#10;Description automatically generated">
            <a:extLst>
              <a:ext uri="{FF2B5EF4-FFF2-40B4-BE49-F238E27FC236}">
                <a16:creationId xmlns:a16="http://schemas.microsoft.com/office/drawing/2014/main" id="{41D96079-44C8-2DDA-DA92-640186F013C8}"/>
              </a:ext>
            </a:extLst>
          </p:cNvPr>
          <p:cNvPicPr>
            <a:picLocks noChangeAspect="1"/>
          </p:cNvPicPr>
          <p:nvPr/>
        </p:nvPicPr>
        <p:blipFill>
          <a:blip r:embed="rId5"/>
          <a:stretch>
            <a:fillRect/>
          </a:stretch>
        </p:blipFill>
        <p:spPr>
          <a:xfrm>
            <a:off x="2568616" y="4327706"/>
            <a:ext cx="2654300" cy="1748957"/>
          </a:xfrm>
          <a:prstGeom prst="rect">
            <a:avLst/>
          </a:prstGeom>
        </p:spPr>
      </p:pic>
      <p:pic>
        <p:nvPicPr>
          <p:cNvPr id="8" name="Picture 7" descr="facebook-chat.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8357" y="761077"/>
            <a:ext cx="2794000" cy="4914900"/>
          </a:xfrm>
          <a:prstGeom prst="rect">
            <a:avLst/>
          </a:prstGeom>
        </p:spPr>
      </p:pic>
      <p:sp>
        <p:nvSpPr>
          <p:cNvPr id="11" name="TextBox 10"/>
          <p:cNvSpPr txBox="1"/>
          <p:nvPr/>
        </p:nvSpPr>
        <p:spPr>
          <a:xfrm>
            <a:off x="2213015" y="6099344"/>
            <a:ext cx="3218250" cy="369332"/>
          </a:xfrm>
          <a:prstGeom prst="rect">
            <a:avLst/>
          </a:prstGeom>
          <a:noFill/>
        </p:spPr>
        <p:txBody>
          <a:bodyPr wrap="square" rtlCol="0">
            <a:spAutoFit/>
          </a:bodyPr>
          <a:lstStyle/>
          <a:p>
            <a:r>
              <a:rPr lang="en-US" dirty="0">
                <a:solidFill>
                  <a:srgbClr val="FF6600"/>
                </a:solidFill>
              </a:rPr>
              <a:t>Hackers working somewhere</a:t>
            </a:r>
          </a:p>
        </p:txBody>
      </p:sp>
    </p:spTree>
    <p:extLst>
      <p:ext uri="{BB962C8B-B14F-4D97-AF65-F5344CB8AC3E}">
        <p14:creationId xmlns:p14="http://schemas.microsoft.com/office/powerpoint/2010/main" val="1309962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20" y="0"/>
            <a:ext cx="10515600" cy="660856"/>
          </a:xfrm>
        </p:spPr>
        <p:txBody>
          <a:bodyPr>
            <a:normAutofit fontScale="90000"/>
          </a:bodyPr>
          <a:lstStyle/>
          <a:p>
            <a:r>
              <a:rPr lang="en-US" b="1" dirty="0" err="1"/>
              <a:t>Smishing</a:t>
            </a:r>
            <a:r>
              <a:rPr lang="en-US" b="1" dirty="0"/>
              <a:t> methods</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20</a:t>
            </a:fld>
            <a:r>
              <a:rPr lang="en-US" sz="1400" dirty="0">
                <a:solidFill>
                  <a:srgbClr val="660066"/>
                </a:solidFill>
              </a:rPr>
              <a:t> </a:t>
            </a:r>
          </a:p>
        </p:txBody>
      </p:sp>
      <p:sp>
        <p:nvSpPr>
          <p:cNvPr id="8" name="TextBox 7"/>
          <p:cNvSpPr txBox="1"/>
          <p:nvPr/>
        </p:nvSpPr>
        <p:spPr>
          <a:xfrm>
            <a:off x="156020" y="660856"/>
            <a:ext cx="12035980" cy="5909311"/>
          </a:xfrm>
          <a:prstGeom prst="rect">
            <a:avLst/>
          </a:prstGeom>
          <a:noFill/>
        </p:spPr>
        <p:txBody>
          <a:bodyPr wrap="square" rtlCol="0">
            <a:spAutoFit/>
          </a:bodyPr>
          <a:lstStyle/>
          <a:p>
            <a:r>
              <a:rPr lang="en-US" b="1" dirty="0"/>
              <a:t>The Delivery Notification</a:t>
            </a:r>
          </a:p>
          <a:p>
            <a:r>
              <a:rPr lang="en-US" dirty="0"/>
              <a:t>The rise of </a:t>
            </a:r>
            <a:r>
              <a:rPr lang="en-US" dirty="0" err="1"/>
              <a:t>eCommerce</a:t>
            </a:r>
            <a:r>
              <a:rPr lang="en-US" dirty="0"/>
              <a:t> means people are collectively always waiting for a package and checking on the delivery’s progress. Since many websites and delivery companies offer text message updates, many people don’t think twice when they receive a text message with a link for updates.</a:t>
            </a:r>
          </a:p>
          <a:p>
            <a:r>
              <a:rPr lang="en-US" b="1" dirty="0"/>
              <a:t>The Bank/Credit Card Text</a:t>
            </a:r>
          </a:p>
          <a:p>
            <a:r>
              <a:rPr lang="en-US" dirty="0"/>
              <a:t>Financial institutions are often used as context for </a:t>
            </a:r>
            <a:r>
              <a:rPr lang="en-US" dirty="0" err="1"/>
              <a:t>smishing</a:t>
            </a:r>
            <a:r>
              <a:rPr lang="en-US" dirty="0"/>
              <a:t> attacks because any type of notification about the interruption of funds or unpaid bills is a stressful urgent matter. Most people are bound to click on the link and settle the issue immediately.</a:t>
            </a:r>
          </a:p>
          <a:p>
            <a:r>
              <a:rPr lang="en-US" b="1" dirty="0"/>
              <a:t>The Raffle Win</a:t>
            </a:r>
          </a:p>
          <a:p>
            <a:r>
              <a:rPr lang="en-US" dirty="0"/>
              <a:t>Most people quickly identify these messages as spam since they don’t enter raffles. But if you did enter a contest recently, these messages can easily lead to malware on your device.</a:t>
            </a:r>
          </a:p>
          <a:p>
            <a:r>
              <a:rPr lang="en-US" b="1" dirty="0"/>
              <a:t>The Password Reset</a:t>
            </a:r>
          </a:p>
          <a:p>
            <a:r>
              <a:rPr lang="en-US" dirty="0"/>
              <a:t>With the increase in password breaches from several well-known websites, many users have turned to two-factor authentication to protect themselves and their information. This has created a new scam where hackers use SMS to steal passwords.</a:t>
            </a:r>
          </a:p>
          <a:p>
            <a:r>
              <a:rPr lang="en-US" b="1" dirty="0"/>
              <a:t>The Tax Season Scam</a:t>
            </a:r>
          </a:p>
          <a:p>
            <a:r>
              <a:rPr lang="en-US" dirty="0"/>
              <a:t>Tax season is rife with </a:t>
            </a:r>
            <a:r>
              <a:rPr lang="en-US" dirty="0" err="1"/>
              <a:t>smishing</a:t>
            </a:r>
            <a:r>
              <a:rPr lang="en-US" dirty="0"/>
              <a:t> scams of all types. The most common ones try to convince their victim that they owe money after doing their taxes and direct them to a fraudulent website to pay the required amount.</a:t>
            </a:r>
          </a:p>
          <a:p>
            <a:endParaRPr lang="en-US" dirty="0"/>
          </a:p>
          <a:p>
            <a:endParaRPr lang="en-US" dirty="0"/>
          </a:p>
          <a:p>
            <a:endParaRPr lang="en-US" dirty="0"/>
          </a:p>
          <a:p>
            <a:endParaRPr lang="en-US" dirty="0">
              <a:solidFill>
                <a:srgbClr val="FF0000"/>
              </a:solidFill>
            </a:endParaRPr>
          </a:p>
        </p:txBody>
      </p:sp>
      <p:sp>
        <p:nvSpPr>
          <p:cNvPr id="5" name="Rectangle 4"/>
          <p:cNvSpPr/>
          <p:nvPr/>
        </p:nvSpPr>
        <p:spPr>
          <a:xfrm>
            <a:off x="400854" y="801833"/>
            <a:ext cx="9346624" cy="830997"/>
          </a:xfrm>
          <a:prstGeom prst="rect">
            <a:avLst/>
          </a:prstGeom>
        </p:spPr>
        <p:txBody>
          <a:bodyPr wrap="square">
            <a:spAutoFit/>
          </a:bodyPr>
          <a:lstStyle/>
          <a:p>
            <a:endParaRPr lang="en-US" sz="2400" dirty="0"/>
          </a:p>
          <a:p>
            <a:endParaRPr lang="en-US" sz="2400" dirty="0"/>
          </a:p>
        </p:txBody>
      </p:sp>
    </p:spTree>
    <p:extLst>
      <p:ext uri="{BB962C8B-B14F-4D97-AF65-F5344CB8AC3E}">
        <p14:creationId xmlns:p14="http://schemas.microsoft.com/office/powerpoint/2010/main" val="4031374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020" y="0"/>
            <a:ext cx="10515600" cy="660856"/>
          </a:xfrm>
        </p:spPr>
        <p:txBody>
          <a:bodyPr>
            <a:normAutofit fontScale="90000"/>
          </a:bodyPr>
          <a:lstStyle/>
          <a:p>
            <a:r>
              <a:rPr lang="en-US" b="1" dirty="0"/>
              <a:t>Phishing?  And </a:t>
            </a:r>
            <a:r>
              <a:rPr lang="en-US" b="1" dirty="0" err="1"/>
              <a:t>SMishing</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21</a:t>
            </a:fld>
            <a:r>
              <a:rPr lang="en-US" sz="1400" dirty="0">
                <a:solidFill>
                  <a:srgbClr val="660066"/>
                </a:solidFill>
              </a:rPr>
              <a:t> </a:t>
            </a:r>
          </a:p>
        </p:txBody>
      </p:sp>
      <p:sp>
        <p:nvSpPr>
          <p:cNvPr id="8" name="TextBox 7"/>
          <p:cNvSpPr txBox="1"/>
          <p:nvPr/>
        </p:nvSpPr>
        <p:spPr>
          <a:xfrm>
            <a:off x="5076673" y="4431259"/>
            <a:ext cx="4670805" cy="830997"/>
          </a:xfrm>
          <a:prstGeom prst="rect">
            <a:avLst/>
          </a:prstGeom>
          <a:noFill/>
        </p:spPr>
        <p:txBody>
          <a:bodyPr wrap="square" rtlCol="0">
            <a:spAutoFit/>
          </a:bodyPr>
          <a:lstStyle/>
          <a:p>
            <a:endParaRPr lang="en-US" sz="2400" dirty="0">
              <a:solidFill>
                <a:srgbClr val="FF0000"/>
              </a:solidFill>
            </a:endParaRPr>
          </a:p>
          <a:p>
            <a:endParaRPr lang="en-US" sz="2400" dirty="0">
              <a:solidFill>
                <a:srgbClr val="FF0000"/>
              </a:solidFill>
            </a:endParaRPr>
          </a:p>
        </p:txBody>
      </p:sp>
      <p:sp>
        <p:nvSpPr>
          <p:cNvPr id="5" name="Rectangle 4"/>
          <p:cNvSpPr/>
          <p:nvPr/>
        </p:nvSpPr>
        <p:spPr>
          <a:xfrm>
            <a:off x="400854" y="801833"/>
            <a:ext cx="9346624" cy="830997"/>
          </a:xfrm>
          <a:prstGeom prst="rect">
            <a:avLst/>
          </a:prstGeom>
        </p:spPr>
        <p:txBody>
          <a:bodyPr wrap="square">
            <a:spAutoFit/>
          </a:bodyPr>
          <a:lstStyle/>
          <a:p>
            <a:endParaRPr lang="en-US" sz="2400" dirty="0"/>
          </a:p>
          <a:p>
            <a:endParaRPr lang="en-US" sz="2400" dirty="0"/>
          </a:p>
        </p:txBody>
      </p:sp>
      <p:pic>
        <p:nvPicPr>
          <p:cNvPr id="9" name="Picture 8" descr="Screen Shot 2022-06-06 at 11.11.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7" y="63056"/>
            <a:ext cx="9144000" cy="2199088"/>
          </a:xfrm>
          <a:prstGeom prst="rect">
            <a:avLst/>
          </a:prstGeom>
        </p:spPr>
      </p:pic>
      <p:pic>
        <p:nvPicPr>
          <p:cNvPr id="13" name="Picture 12" descr="Screen Shot 2022-06-06 at 11.10.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359" y="1955725"/>
            <a:ext cx="7945154" cy="4407980"/>
          </a:xfrm>
          <a:prstGeom prst="rect">
            <a:avLst/>
          </a:prstGeom>
        </p:spPr>
      </p:pic>
      <p:sp>
        <p:nvSpPr>
          <p:cNvPr id="4" name="Rectangle 3"/>
          <p:cNvSpPr/>
          <p:nvPr/>
        </p:nvSpPr>
        <p:spPr>
          <a:xfrm>
            <a:off x="400854" y="2388315"/>
            <a:ext cx="3274448" cy="3693319"/>
          </a:xfrm>
          <a:prstGeom prst="rect">
            <a:avLst/>
          </a:prstGeom>
        </p:spPr>
        <p:txBody>
          <a:bodyPr wrap="square">
            <a:spAutoFit/>
          </a:bodyPr>
          <a:lstStyle/>
          <a:p>
            <a:r>
              <a:rPr lang="en-US" dirty="0"/>
              <a:t>Check for spelling and grammar mistakes.</a:t>
            </a:r>
          </a:p>
          <a:p>
            <a:endParaRPr lang="en-US" dirty="0"/>
          </a:p>
          <a:p>
            <a:r>
              <a:rPr lang="en-US" dirty="0"/>
              <a:t>Check the email address (does it reply to the company? Or some ad lib name?)</a:t>
            </a:r>
          </a:p>
          <a:p>
            <a:endParaRPr lang="en-US" dirty="0"/>
          </a:p>
          <a:p>
            <a:r>
              <a:rPr lang="en-US" dirty="0"/>
              <a:t> Phone the Bank or company direct.</a:t>
            </a:r>
          </a:p>
          <a:p>
            <a:endParaRPr lang="en-US" dirty="0"/>
          </a:p>
          <a:p>
            <a:r>
              <a:rPr lang="en-US" dirty="0"/>
              <a:t>Only make bank transactions that you trust and for large amounts </a:t>
            </a:r>
            <a:r>
              <a:rPr lang="en-US" b="1" dirty="0"/>
              <a:t>go to the bank. </a:t>
            </a:r>
          </a:p>
        </p:txBody>
      </p:sp>
      <p:sp>
        <p:nvSpPr>
          <p:cNvPr id="7" name="Rectangle 6"/>
          <p:cNvSpPr/>
          <p:nvPr/>
        </p:nvSpPr>
        <p:spPr>
          <a:xfrm>
            <a:off x="156020" y="6089419"/>
            <a:ext cx="3929281" cy="307777"/>
          </a:xfrm>
          <a:prstGeom prst="rect">
            <a:avLst/>
          </a:prstGeom>
        </p:spPr>
        <p:txBody>
          <a:bodyPr wrap="none">
            <a:spAutoFit/>
          </a:bodyPr>
          <a:lstStyle/>
          <a:p>
            <a:r>
              <a:rPr lang="en-US" sz="1400" dirty="0"/>
              <a:t>https://</a:t>
            </a:r>
            <a:r>
              <a:rPr lang="en-US" sz="1400" dirty="0" err="1"/>
              <a:t>terranovasecurity.com</a:t>
            </a:r>
            <a:r>
              <a:rPr lang="en-US" sz="1400" dirty="0"/>
              <a:t>/</a:t>
            </a:r>
            <a:r>
              <a:rPr lang="en-US" sz="1400" dirty="0" err="1"/>
              <a:t>smishing</a:t>
            </a:r>
            <a:r>
              <a:rPr lang="en-US" sz="1400" dirty="0"/>
              <a:t>-examples/</a:t>
            </a:r>
          </a:p>
        </p:txBody>
      </p:sp>
      <p:sp>
        <p:nvSpPr>
          <p:cNvPr id="10" name="TextBox 9"/>
          <p:cNvSpPr txBox="1"/>
          <p:nvPr/>
        </p:nvSpPr>
        <p:spPr>
          <a:xfrm>
            <a:off x="9396185" y="337141"/>
            <a:ext cx="2416483" cy="1323439"/>
          </a:xfrm>
          <a:prstGeom prst="rect">
            <a:avLst/>
          </a:prstGeom>
          <a:noFill/>
        </p:spPr>
        <p:txBody>
          <a:bodyPr wrap="square" rtlCol="0">
            <a:spAutoFit/>
          </a:bodyPr>
          <a:lstStyle/>
          <a:p>
            <a:pPr algn="ctr"/>
            <a:r>
              <a:rPr lang="en-US" sz="4000" dirty="0"/>
              <a:t>SMS</a:t>
            </a:r>
          </a:p>
          <a:p>
            <a:pPr algn="ctr"/>
            <a:r>
              <a:rPr lang="en-US" sz="4000" dirty="0"/>
              <a:t>Messages</a:t>
            </a:r>
          </a:p>
        </p:txBody>
      </p:sp>
    </p:spTree>
    <p:extLst>
      <p:ext uri="{BB962C8B-B14F-4D97-AF65-F5344CB8AC3E}">
        <p14:creationId xmlns:p14="http://schemas.microsoft.com/office/powerpoint/2010/main" val="3936435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623" y="-7321"/>
            <a:ext cx="10515600" cy="660856"/>
          </a:xfrm>
        </p:spPr>
        <p:txBody>
          <a:bodyPr>
            <a:normAutofit fontScale="90000"/>
          </a:bodyPr>
          <a:lstStyle/>
          <a:p>
            <a:pPr marL="0" indent="0"/>
            <a:br>
              <a:rPr lang="en-US" dirty="0"/>
            </a:b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hlinkClick r:id="rId2"/>
              </a:rPr>
              <a:t>Ransomware</a:t>
            </a:r>
            <a:r>
              <a:rPr lang="en-US" dirty="0"/>
              <a:t> </a:t>
            </a:r>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86623" y="1102509"/>
            <a:ext cx="11508884" cy="4351338"/>
          </a:xfrm>
        </p:spPr>
        <p:txBody>
          <a:bodyPr>
            <a:normAutofit/>
          </a:bodyPr>
          <a:lstStyle/>
          <a:p>
            <a:pPr marL="0" indent="0">
              <a:buNone/>
            </a:pPr>
            <a:r>
              <a:rPr lang="en-US" dirty="0"/>
              <a:t> </a:t>
            </a:r>
          </a:p>
          <a:p>
            <a:pPr marL="0" indent="0">
              <a:buNone/>
            </a:pPr>
            <a:r>
              <a:rPr lang="en-US" dirty="0"/>
              <a:t> </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22</a:t>
            </a:fld>
            <a:r>
              <a:rPr lang="en-US" sz="1400" dirty="0">
                <a:solidFill>
                  <a:srgbClr val="660066"/>
                </a:solidFill>
              </a:rPr>
              <a:t> </a:t>
            </a:r>
          </a:p>
        </p:txBody>
      </p:sp>
      <p:pic>
        <p:nvPicPr>
          <p:cNvPr id="4" name="Picture 3" descr="Screen Shot 2022-07-21 at 8.43.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222" y="4914015"/>
            <a:ext cx="2230291" cy="1607022"/>
          </a:xfrm>
          <a:prstGeom prst="rect">
            <a:avLst/>
          </a:prstGeom>
        </p:spPr>
      </p:pic>
      <p:sp>
        <p:nvSpPr>
          <p:cNvPr id="5" name="Rectangle 4"/>
          <p:cNvSpPr/>
          <p:nvPr/>
        </p:nvSpPr>
        <p:spPr>
          <a:xfrm>
            <a:off x="186623" y="1221583"/>
            <a:ext cx="10815761" cy="3693319"/>
          </a:xfrm>
          <a:prstGeom prst="rect">
            <a:avLst/>
          </a:prstGeom>
        </p:spPr>
        <p:txBody>
          <a:bodyPr wrap="square">
            <a:spAutoFit/>
          </a:bodyPr>
          <a:lstStyle/>
          <a:p>
            <a:r>
              <a:rPr lang="en-US" sz="2400" dirty="0"/>
              <a:t>Is the malware version of a kidnapper’s ransom note. It typically works</a:t>
            </a:r>
          </a:p>
          <a:p>
            <a:r>
              <a:rPr lang="en-US" sz="2400" dirty="0"/>
              <a:t>by locking or </a:t>
            </a:r>
            <a:r>
              <a:rPr lang="en-US" sz="2400" b="1" dirty="0">
                <a:solidFill>
                  <a:srgbClr val="FF0000"/>
                </a:solidFill>
              </a:rPr>
              <a:t>denying access to your device and your files until you pay a ransom </a:t>
            </a:r>
            <a:r>
              <a:rPr lang="en-US" sz="2400" dirty="0"/>
              <a:t>to the hacker. Any individuals or groups storing critical information on their devices are at risk from the threat of ransomware. Can cost $500 to over $1,000 to recover.</a:t>
            </a:r>
          </a:p>
          <a:p>
            <a:endParaRPr lang="en-US" sz="2400" dirty="0"/>
          </a:p>
          <a:p>
            <a:r>
              <a:rPr lang="en-US" sz="2400" dirty="0"/>
              <a:t>Ransomware is the most confrontational and direct form of malware. </a:t>
            </a:r>
          </a:p>
          <a:p>
            <a:r>
              <a:rPr lang="en-US" sz="2400" dirty="0"/>
              <a:t>While other types operate undetected, ransomware makes its presence known immediately, demanding payment in exchange for returning access to your </a:t>
            </a:r>
          </a:p>
          <a:p>
            <a:r>
              <a:rPr lang="en-US" sz="2400" dirty="0"/>
              <a:t>device or files.</a:t>
            </a:r>
          </a:p>
          <a:p>
            <a:endParaRPr lang="en-US" dirty="0"/>
          </a:p>
        </p:txBody>
      </p:sp>
      <p:pic>
        <p:nvPicPr>
          <p:cNvPr id="6" name="Picture 5" descr="Screen Shot 2022-07-21 at 9.09.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513" y="2464189"/>
            <a:ext cx="1651000" cy="1803400"/>
          </a:xfrm>
          <a:prstGeom prst="rect">
            <a:avLst/>
          </a:prstGeom>
        </p:spPr>
      </p:pic>
      <p:sp>
        <p:nvSpPr>
          <p:cNvPr id="8" name="TextBox 7"/>
          <p:cNvSpPr txBox="1"/>
          <p:nvPr/>
        </p:nvSpPr>
        <p:spPr>
          <a:xfrm>
            <a:off x="186623" y="4914015"/>
            <a:ext cx="9392532" cy="1569660"/>
          </a:xfrm>
          <a:prstGeom prst="rect">
            <a:avLst/>
          </a:prstGeom>
          <a:noFill/>
        </p:spPr>
        <p:txBody>
          <a:bodyPr wrap="square" rtlCol="0">
            <a:spAutoFit/>
          </a:bodyPr>
          <a:lstStyle/>
          <a:p>
            <a:r>
              <a:rPr lang="en-US" sz="2400" dirty="0">
                <a:solidFill>
                  <a:srgbClr val="FF0000"/>
                </a:solidFill>
                <a:effectLst>
                  <a:outerShdw blurRad="50800" dist="38100" dir="2700000" algn="tl" rotWithShape="0">
                    <a:srgbClr val="000000">
                      <a:alpha val="43000"/>
                    </a:srgbClr>
                  </a:outerShdw>
                </a:effectLst>
              </a:rPr>
              <a:t>Usually someone phones you and tells you that you have a security problem on your computer and ask you to send them your commuter setting  DON NOT EVER SEND YOUR IP ADDRESS OR COMPUTER SETTINGS</a:t>
            </a:r>
          </a:p>
          <a:p>
            <a:r>
              <a:rPr lang="en-US" sz="2400" dirty="0">
                <a:solidFill>
                  <a:srgbClr val="FF0000"/>
                </a:solidFill>
                <a:effectLst>
                  <a:outerShdw blurRad="50800" dist="38100" dir="2700000" algn="tl" rotWithShape="0">
                    <a:srgbClr val="000000">
                      <a:alpha val="43000"/>
                    </a:srgbClr>
                  </a:outerShdw>
                </a:effectLst>
              </a:rPr>
              <a:t>Ask for a return phone number and tell them you will call back! </a:t>
            </a:r>
          </a:p>
        </p:txBody>
      </p:sp>
      <p:pic>
        <p:nvPicPr>
          <p:cNvPr id="9" name="Picture 8" descr="Screen Shot 2022-07-21 at 9.14.5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5180" y="165123"/>
            <a:ext cx="2634086" cy="1472284"/>
          </a:xfrm>
          <a:prstGeom prst="rect">
            <a:avLst/>
          </a:prstGeom>
        </p:spPr>
      </p:pic>
    </p:spTree>
    <p:extLst>
      <p:ext uri="{BB962C8B-B14F-4D97-AF65-F5344CB8AC3E}">
        <p14:creationId xmlns:p14="http://schemas.microsoft.com/office/powerpoint/2010/main" val="370427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558" y="11020"/>
            <a:ext cx="10515600" cy="660856"/>
          </a:xfrm>
        </p:spPr>
        <p:txBody>
          <a:bodyPr>
            <a:normAutofit fontScale="90000"/>
          </a:bodyPr>
          <a:lstStyle/>
          <a:p>
            <a:br>
              <a:rPr lang="en-US" dirty="0"/>
            </a:br>
            <a:r>
              <a:rPr lang="en-AU" dirty="0"/>
              <a:t>SPAM (Sales Pest Annoying Me!)</a:t>
            </a: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341558" y="1004309"/>
            <a:ext cx="11508884" cy="4351338"/>
          </a:xfrm>
        </p:spPr>
        <p:txBody>
          <a:bodyPr>
            <a:normAutofit fontScale="92500"/>
          </a:bodyPr>
          <a:lstStyle/>
          <a:p>
            <a:pPr marL="0" indent="0">
              <a:buNone/>
            </a:pPr>
            <a:r>
              <a:rPr lang="en-AU" dirty="0"/>
              <a:t>Email spam, also referred to as </a:t>
            </a:r>
            <a:r>
              <a:rPr lang="en-AU" b="1" dirty="0"/>
              <a:t>junk email</a:t>
            </a:r>
            <a:r>
              <a:rPr lang="en-AU" dirty="0"/>
              <a:t> or simply spam, </a:t>
            </a:r>
          </a:p>
          <a:p>
            <a:pPr marL="0" indent="0">
              <a:buNone/>
            </a:pPr>
            <a:r>
              <a:rPr lang="en-AU" dirty="0"/>
              <a:t>is unsolicited messages sent in bulk by email (spamming). </a:t>
            </a:r>
          </a:p>
          <a:p>
            <a:pPr marL="0" indent="0">
              <a:buNone/>
            </a:pPr>
            <a:r>
              <a:rPr lang="en-AU" dirty="0"/>
              <a:t>An email box folder filled with spam ...</a:t>
            </a:r>
          </a:p>
          <a:p>
            <a:r>
              <a:rPr lang="en-AU" dirty="0"/>
              <a:t>These emails are obtained through </a:t>
            </a:r>
            <a:r>
              <a:rPr lang="en-AU" b="1" dirty="0">
                <a:solidFill>
                  <a:srgbClr val="7030A0"/>
                </a:solidFill>
              </a:rPr>
              <a:t>spam-bots</a:t>
            </a:r>
            <a:r>
              <a:rPr lang="en-AU" dirty="0"/>
              <a:t>: (Crawlers, Spiders) automated programs that find email addresses on the Internet such as in community chat groups, unsecure social networks, and especially multiplayer video games. </a:t>
            </a:r>
          </a:p>
          <a:p>
            <a:r>
              <a:rPr lang="en-AU" dirty="0"/>
              <a:t>These spam-bots then generate large email distribution lists which contain the emails of all the recipients.</a:t>
            </a:r>
          </a:p>
          <a:p>
            <a:r>
              <a:rPr lang="en-AU" dirty="0"/>
              <a:t>Spam emails can be used to hijack your personal information, such as credit card information, and install viruses on your computer.</a:t>
            </a:r>
          </a:p>
          <a:p>
            <a:pPr marL="0" indent="0">
              <a:buNone/>
            </a:pPr>
            <a:endParaRPr lang="en-US"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23</a:t>
            </a:fld>
            <a:r>
              <a:rPr lang="en-US" sz="1400" dirty="0">
                <a:solidFill>
                  <a:srgbClr val="660066"/>
                </a:solidFill>
              </a:rPr>
              <a:t> </a:t>
            </a:r>
          </a:p>
        </p:txBody>
      </p:sp>
      <p:sp>
        <p:nvSpPr>
          <p:cNvPr id="5" name="TextBox 4">
            <a:extLst>
              <a:ext uri="{FF2B5EF4-FFF2-40B4-BE49-F238E27FC236}">
                <a16:creationId xmlns:a16="http://schemas.microsoft.com/office/drawing/2014/main" id="{6AD4DA43-8B7A-08BB-6D3E-895C3E6C0329}"/>
              </a:ext>
            </a:extLst>
          </p:cNvPr>
          <p:cNvSpPr txBox="1"/>
          <p:nvPr/>
        </p:nvSpPr>
        <p:spPr>
          <a:xfrm>
            <a:off x="341558" y="5898248"/>
            <a:ext cx="10349948" cy="369332"/>
          </a:xfrm>
          <a:prstGeom prst="rect">
            <a:avLst/>
          </a:prstGeom>
          <a:noFill/>
        </p:spPr>
        <p:txBody>
          <a:bodyPr wrap="square">
            <a:spAutoFit/>
          </a:bodyPr>
          <a:lstStyle/>
          <a:p>
            <a:r>
              <a:rPr lang="en-US" dirty="0"/>
              <a:t>https://</a:t>
            </a:r>
            <a:r>
              <a:rPr lang="en-US" dirty="0" err="1"/>
              <a:t>medium.com</a:t>
            </a:r>
            <a:r>
              <a:rPr lang="en-US" dirty="0"/>
              <a:t>/@qasimkhan_3124/how-to-avoid-the-spam-websites-and-emails-d4ff7a04dea2</a:t>
            </a:r>
          </a:p>
        </p:txBody>
      </p:sp>
      <p:pic>
        <p:nvPicPr>
          <p:cNvPr id="8" name="Picture 7" descr="A picture containing text, indoor, container, can&#10;&#10;Description automatically generated">
            <a:extLst>
              <a:ext uri="{FF2B5EF4-FFF2-40B4-BE49-F238E27FC236}">
                <a16:creationId xmlns:a16="http://schemas.microsoft.com/office/drawing/2014/main" id="{304B8B19-4F1F-8AF9-98EE-0DC1C4E6BC86}"/>
              </a:ext>
            </a:extLst>
          </p:cNvPr>
          <p:cNvPicPr>
            <a:picLocks noChangeAspect="1"/>
          </p:cNvPicPr>
          <p:nvPr/>
        </p:nvPicPr>
        <p:blipFill>
          <a:blip r:embed="rId2"/>
          <a:stretch>
            <a:fillRect/>
          </a:stretch>
        </p:blipFill>
        <p:spPr>
          <a:xfrm>
            <a:off x="8763276" y="252951"/>
            <a:ext cx="2908300" cy="1981200"/>
          </a:xfrm>
          <a:prstGeom prst="rect">
            <a:avLst/>
          </a:prstGeom>
        </p:spPr>
      </p:pic>
      <p:sp>
        <p:nvSpPr>
          <p:cNvPr id="6" name="TextBox 5">
            <a:extLst>
              <a:ext uri="{FF2B5EF4-FFF2-40B4-BE49-F238E27FC236}">
                <a16:creationId xmlns:a16="http://schemas.microsoft.com/office/drawing/2014/main" id="{B5979C99-2C61-B0AF-6478-CA7392776A54}"/>
              </a:ext>
            </a:extLst>
          </p:cNvPr>
          <p:cNvSpPr txBox="1"/>
          <p:nvPr/>
        </p:nvSpPr>
        <p:spPr>
          <a:xfrm>
            <a:off x="508469" y="5402188"/>
            <a:ext cx="6101542" cy="369332"/>
          </a:xfrm>
          <a:prstGeom prst="rect">
            <a:avLst/>
          </a:prstGeom>
          <a:noFill/>
        </p:spPr>
        <p:txBody>
          <a:bodyPr wrap="square">
            <a:spAutoFit/>
          </a:bodyPr>
          <a:lstStyle/>
          <a:p>
            <a:r>
              <a:rPr lang="en-US" dirty="0"/>
              <a:t>https://</a:t>
            </a:r>
            <a:r>
              <a:rPr lang="en-US" dirty="0" err="1"/>
              <a:t>www.dailymotion.com</a:t>
            </a:r>
            <a:r>
              <a:rPr lang="en-US" dirty="0"/>
              <a:t>/video/x2hwqlw</a:t>
            </a:r>
          </a:p>
        </p:txBody>
      </p:sp>
    </p:spTree>
    <p:extLst>
      <p:ext uri="{BB962C8B-B14F-4D97-AF65-F5344CB8AC3E}">
        <p14:creationId xmlns:p14="http://schemas.microsoft.com/office/powerpoint/2010/main" val="340272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569" y="300777"/>
            <a:ext cx="10515600" cy="660856"/>
          </a:xfrm>
        </p:spPr>
        <p:txBody>
          <a:bodyPr>
            <a:normAutofit fontScale="90000"/>
          </a:bodyPr>
          <a:lstStyle/>
          <a:p>
            <a:br>
              <a:rPr lang="en-US" dirty="0"/>
            </a:br>
            <a:r>
              <a:rPr lang="en-US" b="1" dirty="0"/>
              <a:t>Example </a:t>
            </a:r>
            <a:br>
              <a:rPr lang="en-US" b="1" dirty="0"/>
            </a:br>
            <a:r>
              <a:rPr lang="en-US" b="1" dirty="0"/>
              <a:t>e-Mail</a:t>
            </a:r>
            <a:br>
              <a:rPr lang="en-US" b="1" dirty="0"/>
            </a:br>
            <a:r>
              <a:rPr lang="en-US" b="1" dirty="0"/>
              <a:t>scam</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24</a:t>
            </a:fld>
            <a:r>
              <a:rPr lang="en-US" sz="1400" dirty="0">
                <a:solidFill>
                  <a:srgbClr val="660066"/>
                </a:solidFill>
              </a:rPr>
              <a:t> </a:t>
            </a:r>
          </a:p>
        </p:txBody>
      </p:sp>
      <p:sp>
        <p:nvSpPr>
          <p:cNvPr id="12" name="TextBox 11"/>
          <p:cNvSpPr txBox="1"/>
          <p:nvPr/>
        </p:nvSpPr>
        <p:spPr>
          <a:xfrm>
            <a:off x="3386664" y="756321"/>
            <a:ext cx="4025411" cy="523220"/>
          </a:xfrm>
          <a:prstGeom prst="rect">
            <a:avLst/>
          </a:prstGeom>
          <a:solidFill>
            <a:schemeClr val="accent4">
              <a:lumMod val="60000"/>
              <a:lumOff val="40000"/>
            </a:schemeClr>
          </a:solidFill>
          <a:ln>
            <a:solidFill>
              <a:srgbClr val="FF0000"/>
            </a:solidFill>
          </a:ln>
        </p:spPr>
        <p:txBody>
          <a:bodyPr wrap="none" rtlCol="0">
            <a:spAutoFit/>
          </a:bodyPr>
          <a:lstStyle/>
          <a:p>
            <a:r>
              <a:rPr lang="en-US" sz="2800" dirty="0"/>
              <a:t>Sample of Phishing scam</a:t>
            </a:r>
            <a:r>
              <a:rPr lang="is-IS" sz="2800" dirty="0"/>
              <a:t>…</a:t>
            </a:r>
            <a:endParaRPr lang="en-US" sz="2800" dirty="0"/>
          </a:p>
        </p:txBody>
      </p:sp>
      <p:pic>
        <p:nvPicPr>
          <p:cNvPr id="13" name="Picture 12" descr="Graphical user interface, text, application, email&#10;&#10;Description automatically generated">
            <a:extLst>
              <a:ext uri="{FF2B5EF4-FFF2-40B4-BE49-F238E27FC236}">
                <a16:creationId xmlns:a16="http://schemas.microsoft.com/office/drawing/2014/main" id="{4CA4D8D7-DB1E-A334-752A-8F7276CE0C57}"/>
              </a:ext>
            </a:extLst>
          </p:cNvPr>
          <p:cNvPicPr>
            <a:picLocks noChangeAspect="1"/>
          </p:cNvPicPr>
          <p:nvPr/>
        </p:nvPicPr>
        <p:blipFill>
          <a:blip r:embed="rId2"/>
          <a:stretch>
            <a:fillRect/>
          </a:stretch>
        </p:blipFill>
        <p:spPr>
          <a:xfrm>
            <a:off x="2034274" y="194385"/>
            <a:ext cx="9652000" cy="6375400"/>
          </a:xfrm>
          <a:prstGeom prst="rect">
            <a:avLst/>
          </a:prstGeom>
        </p:spPr>
      </p:pic>
      <p:sp>
        <p:nvSpPr>
          <p:cNvPr id="15" name="TextBox 14">
            <a:extLst>
              <a:ext uri="{FF2B5EF4-FFF2-40B4-BE49-F238E27FC236}">
                <a16:creationId xmlns:a16="http://schemas.microsoft.com/office/drawing/2014/main" id="{5F503ADE-9FB3-C83D-979C-717BB038D0F1}"/>
              </a:ext>
            </a:extLst>
          </p:cNvPr>
          <p:cNvSpPr txBox="1"/>
          <p:nvPr/>
        </p:nvSpPr>
        <p:spPr>
          <a:xfrm>
            <a:off x="90279" y="6218998"/>
            <a:ext cx="6134668" cy="276999"/>
          </a:xfrm>
          <a:prstGeom prst="rect">
            <a:avLst/>
          </a:prstGeom>
          <a:noFill/>
        </p:spPr>
        <p:txBody>
          <a:bodyPr wrap="square">
            <a:spAutoFit/>
          </a:bodyPr>
          <a:lstStyle/>
          <a:p>
            <a:r>
              <a:rPr lang="en-US" sz="1200" dirty="0"/>
              <a:t>https://www2.aston.ac.uk/</a:t>
            </a:r>
            <a:r>
              <a:rPr lang="en-US" sz="1200" dirty="0" err="1"/>
              <a:t>ict</a:t>
            </a:r>
            <a:r>
              <a:rPr lang="en-US" sz="1200" dirty="0"/>
              <a:t>/services/it-security/spam/sample-spam-emails</a:t>
            </a:r>
          </a:p>
        </p:txBody>
      </p:sp>
      <p:sp>
        <p:nvSpPr>
          <p:cNvPr id="16" name="TextBox 15">
            <a:extLst>
              <a:ext uri="{FF2B5EF4-FFF2-40B4-BE49-F238E27FC236}">
                <a16:creationId xmlns:a16="http://schemas.microsoft.com/office/drawing/2014/main" id="{062AA85E-8010-E730-BB45-E2DF4FEADFCE}"/>
              </a:ext>
            </a:extLst>
          </p:cNvPr>
          <p:cNvSpPr txBox="1"/>
          <p:nvPr/>
        </p:nvSpPr>
        <p:spPr>
          <a:xfrm>
            <a:off x="188382" y="2047271"/>
            <a:ext cx="1878254" cy="1477328"/>
          </a:xfrm>
          <a:prstGeom prst="rect">
            <a:avLst/>
          </a:prstGeom>
          <a:noFill/>
        </p:spPr>
        <p:txBody>
          <a:bodyPr wrap="square" rtlCol="0">
            <a:spAutoFit/>
          </a:bodyPr>
          <a:lstStyle/>
          <a:p>
            <a:r>
              <a:rPr lang="en-US" dirty="0"/>
              <a:t>Copy the email address then paste it into a browser to see if it is genuine</a:t>
            </a:r>
          </a:p>
        </p:txBody>
      </p:sp>
    </p:spTree>
    <p:extLst>
      <p:ext uri="{BB962C8B-B14F-4D97-AF65-F5344CB8AC3E}">
        <p14:creationId xmlns:p14="http://schemas.microsoft.com/office/powerpoint/2010/main" val="3328803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60856"/>
          </a:xfrm>
        </p:spPr>
        <p:txBody>
          <a:bodyPr>
            <a:normAutofit fontScale="90000"/>
          </a:bodyPr>
          <a:lstStyle/>
          <a:p>
            <a:br>
              <a:rPr lang="en-US" dirty="0"/>
            </a:br>
            <a:r>
              <a:rPr lang="en-US" b="1" dirty="0"/>
              <a:t>Example e-Mail scam</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25</a:t>
            </a:fld>
            <a:r>
              <a:rPr lang="en-US" sz="1400" dirty="0">
                <a:solidFill>
                  <a:srgbClr val="660066"/>
                </a:solidFill>
              </a:rPr>
              <a:t> </a:t>
            </a:r>
          </a:p>
        </p:txBody>
      </p:sp>
      <p:sp>
        <p:nvSpPr>
          <p:cNvPr id="16" name="TextBox 15">
            <a:extLst>
              <a:ext uri="{FF2B5EF4-FFF2-40B4-BE49-F238E27FC236}">
                <a16:creationId xmlns:a16="http://schemas.microsoft.com/office/drawing/2014/main" id="{062AA85E-8010-E730-BB45-E2DF4FEADFCE}"/>
              </a:ext>
            </a:extLst>
          </p:cNvPr>
          <p:cNvSpPr txBox="1"/>
          <p:nvPr/>
        </p:nvSpPr>
        <p:spPr>
          <a:xfrm>
            <a:off x="9918260" y="2690930"/>
            <a:ext cx="1878254" cy="1477328"/>
          </a:xfrm>
          <a:prstGeom prst="rect">
            <a:avLst/>
          </a:prstGeom>
          <a:noFill/>
        </p:spPr>
        <p:txBody>
          <a:bodyPr wrap="square" rtlCol="0">
            <a:spAutoFit/>
          </a:bodyPr>
          <a:lstStyle/>
          <a:p>
            <a:r>
              <a:rPr lang="en-US" dirty="0"/>
              <a:t>Copy the email address then paste it into a browser to see if it is genuine</a:t>
            </a:r>
          </a:p>
        </p:txBody>
      </p:sp>
      <p:pic>
        <p:nvPicPr>
          <p:cNvPr id="4" name="Picture 3" descr="306 scam s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69" y="1462795"/>
            <a:ext cx="9605818" cy="4358545"/>
          </a:xfrm>
          <a:prstGeom prst="rect">
            <a:avLst/>
          </a:prstGeom>
        </p:spPr>
      </p:pic>
      <p:pic>
        <p:nvPicPr>
          <p:cNvPr id="5" name="Picture 4" descr="Screen Shot 2022-08-17 at 9.22.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408" y="120361"/>
            <a:ext cx="6275184" cy="1375641"/>
          </a:xfrm>
          <a:prstGeom prst="rect">
            <a:avLst/>
          </a:prstGeom>
        </p:spPr>
      </p:pic>
      <p:sp>
        <p:nvSpPr>
          <p:cNvPr id="6" name="Oval 5"/>
          <p:cNvSpPr/>
          <p:nvPr/>
        </p:nvSpPr>
        <p:spPr>
          <a:xfrm>
            <a:off x="7874000" y="300777"/>
            <a:ext cx="3302000" cy="66085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3359727" y="660856"/>
            <a:ext cx="4341091" cy="103632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Screen Shot 2022-08-17 at 9.27.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090" y="4981133"/>
            <a:ext cx="5892800" cy="1562100"/>
          </a:xfrm>
          <a:prstGeom prst="rect">
            <a:avLst/>
          </a:prstGeom>
        </p:spPr>
      </p:pic>
      <p:sp>
        <p:nvSpPr>
          <p:cNvPr id="12" name="TextBox 11"/>
          <p:cNvSpPr txBox="1"/>
          <p:nvPr/>
        </p:nvSpPr>
        <p:spPr>
          <a:xfrm>
            <a:off x="3232081" y="5148122"/>
            <a:ext cx="2603373" cy="1384995"/>
          </a:xfrm>
          <a:prstGeom prst="rect">
            <a:avLst/>
          </a:prstGeom>
          <a:solidFill>
            <a:schemeClr val="accent4">
              <a:lumMod val="60000"/>
              <a:lumOff val="40000"/>
            </a:schemeClr>
          </a:solidFill>
          <a:ln>
            <a:solidFill>
              <a:srgbClr val="FF0000"/>
            </a:solidFill>
          </a:ln>
        </p:spPr>
        <p:txBody>
          <a:bodyPr wrap="square" rtlCol="0">
            <a:spAutoFit/>
          </a:bodyPr>
          <a:lstStyle/>
          <a:p>
            <a:r>
              <a:rPr lang="en-US" sz="2800" dirty="0"/>
              <a:t>I do not think this is Telstra</a:t>
            </a:r>
          </a:p>
          <a:p>
            <a:r>
              <a:rPr lang="en-US" sz="2800" dirty="0"/>
              <a:t>it is a scam</a:t>
            </a:r>
            <a:r>
              <a:rPr lang="is-IS" sz="2800" dirty="0"/>
              <a:t>…</a:t>
            </a:r>
            <a:endParaRPr lang="en-US" sz="2800" dirty="0"/>
          </a:p>
        </p:txBody>
      </p:sp>
      <p:cxnSp>
        <p:nvCxnSpPr>
          <p:cNvPr id="19" name="Straight Arrow Connector 18"/>
          <p:cNvCxnSpPr/>
          <p:nvPr/>
        </p:nvCxnSpPr>
        <p:spPr>
          <a:xfrm flipH="1">
            <a:off x="9918260" y="4271818"/>
            <a:ext cx="597340" cy="81972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961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60856"/>
          </a:xfrm>
        </p:spPr>
        <p:txBody>
          <a:bodyPr>
            <a:normAutofit fontScale="90000"/>
          </a:bodyPr>
          <a:lstStyle/>
          <a:p>
            <a:br>
              <a:rPr lang="en-US" dirty="0"/>
            </a:br>
            <a:r>
              <a:rPr lang="en-US" b="1" dirty="0"/>
              <a:t>Example e-Mail scam Hello Mum</a:t>
            </a:r>
            <a:r>
              <a:rPr lang="is-IS" b="1" dirty="0"/>
              <a:t>…</a:t>
            </a:r>
            <a:endParaRPr lang="en-US" dirty="0">
              <a:solidFill>
                <a:srgbClr val="FF0000"/>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26</a:t>
            </a:fld>
            <a:r>
              <a:rPr lang="en-US" sz="1400" dirty="0">
                <a:solidFill>
                  <a:srgbClr val="660066"/>
                </a:solidFill>
              </a:rPr>
              <a:t> </a:t>
            </a:r>
          </a:p>
        </p:txBody>
      </p:sp>
      <p:sp>
        <p:nvSpPr>
          <p:cNvPr id="16" name="TextBox 15">
            <a:extLst>
              <a:ext uri="{FF2B5EF4-FFF2-40B4-BE49-F238E27FC236}">
                <a16:creationId xmlns:a16="http://schemas.microsoft.com/office/drawing/2014/main" id="{062AA85E-8010-E730-BB45-E2DF4FEADFCE}"/>
              </a:ext>
            </a:extLst>
          </p:cNvPr>
          <p:cNvSpPr txBox="1"/>
          <p:nvPr/>
        </p:nvSpPr>
        <p:spPr>
          <a:xfrm>
            <a:off x="1337974" y="4746606"/>
            <a:ext cx="9535896" cy="1200329"/>
          </a:xfrm>
          <a:prstGeom prst="rect">
            <a:avLst/>
          </a:prstGeom>
          <a:noFill/>
        </p:spPr>
        <p:txBody>
          <a:bodyPr wrap="square" rtlCol="0">
            <a:spAutoFit/>
          </a:bodyPr>
          <a:lstStyle/>
          <a:p>
            <a:pPr algn="ctr"/>
            <a:r>
              <a:rPr lang="en-US" sz="3600" dirty="0"/>
              <a:t>Ask for special detail like what is her pet’s name, her brother’s middle name, nicknames etc..</a:t>
            </a:r>
          </a:p>
        </p:txBody>
      </p:sp>
      <p:cxnSp>
        <p:nvCxnSpPr>
          <p:cNvPr id="19" name="Straight Arrow Connector 18"/>
          <p:cNvCxnSpPr/>
          <p:nvPr/>
        </p:nvCxnSpPr>
        <p:spPr>
          <a:xfrm>
            <a:off x="4583546" y="4029364"/>
            <a:ext cx="877454" cy="71724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306-scam-hello-m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3372"/>
            <a:ext cx="12192000" cy="2861543"/>
          </a:xfrm>
          <a:prstGeom prst="rect">
            <a:avLst/>
          </a:prstGeom>
        </p:spPr>
      </p:pic>
    </p:spTree>
    <p:extLst>
      <p:ext uri="{BB962C8B-B14F-4D97-AF65-F5344CB8AC3E}">
        <p14:creationId xmlns:p14="http://schemas.microsoft.com/office/powerpoint/2010/main" val="43852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01"/>
            <a:ext cx="10515600" cy="660856"/>
          </a:xfrm>
        </p:spPr>
        <p:txBody>
          <a:bodyPr>
            <a:normAutofit fontScale="90000"/>
          </a:bodyPr>
          <a:lstStyle/>
          <a:p>
            <a:br>
              <a:rPr lang="en-US" dirty="0"/>
            </a:br>
            <a:r>
              <a:rPr lang="en-US" dirty="0"/>
              <a:t>About </a:t>
            </a:r>
            <a:r>
              <a:rPr lang="en-AU" dirty="0"/>
              <a:t>Trojans. </a:t>
            </a:r>
            <a:br>
              <a:rPr lang="en-AU" dirty="0"/>
            </a:br>
            <a:r>
              <a:rPr lang="en-AU" dirty="0"/>
              <a:t>(The Trojan Horse)</a:t>
            </a: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293738" y="915415"/>
            <a:ext cx="11508884" cy="4351338"/>
          </a:xfrm>
        </p:spPr>
        <p:txBody>
          <a:bodyPr>
            <a:normAutofit/>
          </a:bodyPr>
          <a:lstStyle/>
          <a:p>
            <a:pPr marL="0" indent="0">
              <a:buNone/>
            </a:pPr>
            <a:r>
              <a:rPr lang="en-US" dirty="0"/>
              <a:t> </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27</a:t>
            </a:fld>
            <a:r>
              <a:rPr lang="en-US" sz="1400" dirty="0">
                <a:solidFill>
                  <a:srgbClr val="660066"/>
                </a:solidFill>
              </a:rPr>
              <a:t> </a:t>
            </a:r>
          </a:p>
        </p:txBody>
      </p:sp>
      <p:pic>
        <p:nvPicPr>
          <p:cNvPr id="4" name="Picture 3" descr="Screen Shot 2022-07-21 at 8.43.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383" y="5001"/>
            <a:ext cx="6453320" cy="4649900"/>
          </a:xfrm>
          <a:prstGeom prst="rect">
            <a:avLst/>
          </a:prstGeom>
        </p:spPr>
      </p:pic>
      <p:sp>
        <p:nvSpPr>
          <p:cNvPr id="5" name="Rectangle 4"/>
          <p:cNvSpPr/>
          <p:nvPr/>
        </p:nvSpPr>
        <p:spPr>
          <a:xfrm>
            <a:off x="94645" y="1263004"/>
            <a:ext cx="5515447" cy="3477875"/>
          </a:xfrm>
          <a:prstGeom prst="rect">
            <a:avLst/>
          </a:prstGeom>
        </p:spPr>
        <p:txBody>
          <a:bodyPr wrap="square">
            <a:spAutoFit/>
          </a:bodyPr>
          <a:lstStyle/>
          <a:p>
            <a:r>
              <a:rPr lang="en-US" sz="2400" dirty="0"/>
              <a:t>According to Quintus </a:t>
            </a:r>
            <a:r>
              <a:rPr lang="en-US" sz="2400" dirty="0" err="1"/>
              <a:t>Smyrnaeus</a:t>
            </a:r>
            <a:r>
              <a:rPr lang="en-US" sz="2400" dirty="0"/>
              <a:t>, Odysseus thought of building a great wooden horse (the horse being the emblem of Troy), hiding an elite force inside, and fooling the Trojans into wheeling the horse into the city as a trophy. Under the leadership of </a:t>
            </a:r>
            <a:r>
              <a:rPr lang="en-US" sz="2400" dirty="0" err="1"/>
              <a:t>Epeius</a:t>
            </a:r>
            <a:r>
              <a:rPr lang="en-US" sz="2400" dirty="0"/>
              <a:t>, the Greeks built the wooden horse in three days.</a:t>
            </a:r>
          </a:p>
        </p:txBody>
      </p:sp>
      <p:pic>
        <p:nvPicPr>
          <p:cNvPr id="8" name="Picture 7" descr="A picture containing text, ground, outdoor, mammal&#10;&#10;Description automatically generated">
            <a:extLst>
              <a:ext uri="{FF2B5EF4-FFF2-40B4-BE49-F238E27FC236}">
                <a16:creationId xmlns:a16="http://schemas.microsoft.com/office/drawing/2014/main" id="{6A4472B0-487E-81D7-A69B-A3531C171EB5}"/>
              </a:ext>
            </a:extLst>
          </p:cNvPr>
          <p:cNvPicPr>
            <a:picLocks noChangeAspect="1"/>
          </p:cNvPicPr>
          <p:nvPr/>
        </p:nvPicPr>
        <p:blipFill>
          <a:blip r:embed="rId3"/>
          <a:stretch>
            <a:fillRect/>
          </a:stretch>
        </p:blipFill>
        <p:spPr>
          <a:xfrm>
            <a:off x="10627872" y="5013651"/>
            <a:ext cx="1174750" cy="1143000"/>
          </a:xfrm>
          <a:prstGeom prst="rect">
            <a:avLst/>
          </a:prstGeom>
        </p:spPr>
      </p:pic>
      <p:sp>
        <p:nvSpPr>
          <p:cNvPr id="6" name="Rectangle 5"/>
          <p:cNvSpPr/>
          <p:nvPr/>
        </p:nvSpPr>
        <p:spPr>
          <a:xfrm>
            <a:off x="406069" y="4956322"/>
            <a:ext cx="9708104" cy="1384995"/>
          </a:xfrm>
          <a:prstGeom prst="rect">
            <a:avLst/>
          </a:prstGeom>
        </p:spPr>
        <p:txBody>
          <a:bodyPr wrap="square">
            <a:spAutoFit/>
          </a:bodyPr>
          <a:lstStyle/>
          <a:p>
            <a:r>
              <a:rPr lang="en-US" sz="2800" dirty="0"/>
              <a:t>Trojan malware infiltrates a victim’s device </a:t>
            </a:r>
            <a:r>
              <a:rPr lang="en-US" sz="2800" b="1" dirty="0">
                <a:solidFill>
                  <a:srgbClr val="7030A0"/>
                </a:solidFill>
              </a:rPr>
              <a:t>by presenting itself as legitimate software.</a:t>
            </a:r>
            <a:r>
              <a:rPr lang="en-US" sz="2800" dirty="0"/>
              <a:t> Once installed, the Trojan activates, sometimes going so far as to download additional malware.</a:t>
            </a:r>
          </a:p>
        </p:txBody>
      </p:sp>
    </p:spTree>
    <p:extLst>
      <p:ext uri="{BB962C8B-B14F-4D97-AF65-F5344CB8AC3E}">
        <p14:creationId xmlns:p14="http://schemas.microsoft.com/office/powerpoint/2010/main" val="75529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555" y="262790"/>
            <a:ext cx="10515600" cy="660856"/>
          </a:xfrm>
        </p:spPr>
        <p:txBody>
          <a:bodyPr>
            <a:normAutofit fontScale="90000"/>
          </a:bodyPr>
          <a:lstStyle/>
          <a:p>
            <a:r>
              <a:rPr lang="en-US" b="1" dirty="0"/>
              <a:t>What is SQL injection (SQLi)?</a:t>
            </a:r>
            <a:br>
              <a:rPr lang="en-US" b="1" dirty="0"/>
            </a:b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99487" y="593218"/>
            <a:ext cx="11770182" cy="2320888"/>
          </a:xfrm>
        </p:spPr>
        <p:txBody>
          <a:bodyPr>
            <a:normAutofit/>
          </a:bodyPr>
          <a:lstStyle/>
          <a:p>
            <a:pPr marL="0" indent="0">
              <a:buNone/>
            </a:pPr>
            <a:r>
              <a:rPr lang="en-US" dirty="0"/>
              <a:t>Structured Query Language (</a:t>
            </a:r>
            <a:r>
              <a:rPr lang="en-US" i="1" dirty="0"/>
              <a:t>SQL</a:t>
            </a:r>
            <a:r>
              <a:rPr lang="en-US" dirty="0"/>
              <a:t>) is a standardized programming language that is used to manage relational databases and perform various operations on the data </a:t>
            </a:r>
            <a:endParaRPr lang="en-US" b="1"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28</a:t>
            </a:fld>
            <a:r>
              <a:rPr lang="en-US" sz="1400" dirty="0">
                <a:solidFill>
                  <a:srgbClr val="660066"/>
                </a:solidFill>
              </a:rPr>
              <a:t> </a:t>
            </a:r>
          </a:p>
        </p:txBody>
      </p:sp>
      <p:pic>
        <p:nvPicPr>
          <p:cNvPr id="5" name="Picture 4" descr="Screen Shot 2022-07-21 at 2.44.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121" y="1818489"/>
            <a:ext cx="8019262" cy="4250812"/>
          </a:xfrm>
          <a:prstGeom prst="rect">
            <a:avLst/>
          </a:prstGeom>
        </p:spPr>
      </p:pic>
      <p:sp>
        <p:nvSpPr>
          <p:cNvPr id="6" name="TextBox 5"/>
          <p:cNvSpPr txBox="1"/>
          <p:nvPr/>
        </p:nvSpPr>
        <p:spPr>
          <a:xfrm>
            <a:off x="137457" y="1772358"/>
            <a:ext cx="3933695" cy="5262979"/>
          </a:xfrm>
          <a:prstGeom prst="rect">
            <a:avLst/>
          </a:prstGeom>
          <a:noFill/>
        </p:spPr>
        <p:txBody>
          <a:bodyPr wrap="square" rtlCol="0">
            <a:spAutoFit/>
          </a:bodyPr>
          <a:lstStyle/>
          <a:p>
            <a:r>
              <a:rPr lang="en-US" sz="2000" dirty="0"/>
              <a:t>SQL injection (</a:t>
            </a:r>
            <a:r>
              <a:rPr lang="en-US" sz="2000" dirty="0" err="1"/>
              <a:t>SQLi</a:t>
            </a:r>
            <a:r>
              <a:rPr lang="en-US" sz="2000" dirty="0"/>
              <a:t>) is a </a:t>
            </a:r>
          </a:p>
          <a:p>
            <a:r>
              <a:rPr lang="en-US" sz="2000" dirty="0"/>
              <a:t>web security vulnerability that allows an attacker to interfere with the </a:t>
            </a:r>
            <a:r>
              <a:rPr lang="en-US" sz="2000" b="1" dirty="0">
                <a:solidFill>
                  <a:srgbClr val="7030A0"/>
                </a:solidFill>
              </a:rPr>
              <a:t>queries that an application makes to its database</a:t>
            </a:r>
            <a:r>
              <a:rPr lang="en-US" sz="2000" dirty="0"/>
              <a:t>. It generally allows an attacker to view data that they are not normally able to retrieve. This might include data belonging to other users, or any other data that the application itself is able to access. In many cases, an attacker can modify or delete this data, causing persistent changes to the application's content or behavior. </a:t>
            </a:r>
          </a:p>
          <a:p>
            <a:pPr lvl="0"/>
            <a:endParaRPr lang="en-AU" dirty="0"/>
          </a:p>
          <a:p>
            <a:endParaRPr lang="en-US" dirty="0"/>
          </a:p>
        </p:txBody>
      </p:sp>
    </p:spTree>
    <p:extLst>
      <p:ext uri="{BB962C8B-B14F-4D97-AF65-F5344CB8AC3E}">
        <p14:creationId xmlns:p14="http://schemas.microsoft.com/office/powerpoint/2010/main" val="307132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262" y="29186"/>
            <a:ext cx="10515600" cy="660856"/>
          </a:xfrm>
        </p:spPr>
        <p:txBody>
          <a:bodyPr>
            <a:normAutofit fontScale="90000"/>
          </a:bodyPr>
          <a:lstStyle/>
          <a:p>
            <a:br>
              <a:rPr lang="en-US" dirty="0"/>
            </a:br>
            <a:r>
              <a:rPr lang="en-AU" dirty="0"/>
              <a:t>Worms</a:t>
            </a:r>
            <a:endParaRPr lang="en-US"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29</a:t>
            </a:fld>
            <a:r>
              <a:rPr lang="en-US" sz="1400" dirty="0">
                <a:solidFill>
                  <a:srgbClr val="660066"/>
                </a:solidFill>
              </a:rPr>
              <a:t> </a:t>
            </a:r>
          </a:p>
        </p:txBody>
      </p:sp>
      <p:sp>
        <p:nvSpPr>
          <p:cNvPr id="4" name="Rectangle 3"/>
          <p:cNvSpPr/>
          <p:nvPr/>
        </p:nvSpPr>
        <p:spPr>
          <a:xfrm>
            <a:off x="282262" y="858864"/>
            <a:ext cx="11627476" cy="3046988"/>
          </a:xfrm>
          <a:prstGeom prst="rect">
            <a:avLst/>
          </a:prstGeom>
        </p:spPr>
        <p:txBody>
          <a:bodyPr wrap="square">
            <a:spAutoFit/>
          </a:bodyPr>
          <a:lstStyle/>
          <a:p>
            <a:r>
              <a:rPr lang="en-US" sz="2400" dirty="0"/>
              <a:t>Worms are designed with one goal in </a:t>
            </a:r>
          </a:p>
          <a:p>
            <a:r>
              <a:rPr lang="en-US" sz="2400" dirty="0"/>
              <a:t>mind: proliferation. A worm infects a </a:t>
            </a:r>
          </a:p>
          <a:p>
            <a:r>
              <a:rPr lang="en-US" sz="2400" dirty="0"/>
              <a:t>computer, then replicates itself, </a:t>
            </a:r>
          </a:p>
          <a:p>
            <a:r>
              <a:rPr lang="en-US" sz="2400" dirty="0"/>
              <a:t>spreading to additional devices while </a:t>
            </a:r>
          </a:p>
          <a:p>
            <a:r>
              <a:rPr lang="en-US" sz="2400" dirty="0"/>
              <a:t>remaining active on all infected machines.</a:t>
            </a:r>
          </a:p>
          <a:p>
            <a:r>
              <a:rPr lang="en-US" sz="2400" dirty="0"/>
              <a:t> Some worms act as delivery agents to install additional malware. Other types are designed only to spread, without intentionally causing harm to their host machines – but these still clog up networks with bandwidth demands.</a:t>
            </a:r>
          </a:p>
        </p:txBody>
      </p:sp>
      <p:sp>
        <p:nvSpPr>
          <p:cNvPr id="6" name="TextBox 5">
            <a:extLst>
              <a:ext uri="{FF2B5EF4-FFF2-40B4-BE49-F238E27FC236}">
                <a16:creationId xmlns:a16="http://schemas.microsoft.com/office/drawing/2014/main" id="{48975A41-84A9-0CAD-2440-D73D505D2FC3}"/>
              </a:ext>
            </a:extLst>
          </p:cNvPr>
          <p:cNvSpPr txBox="1"/>
          <p:nvPr/>
        </p:nvSpPr>
        <p:spPr>
          <a:xfrm>
            <a:off x="282262" y="3860856"/>
            <a:ext cx="11508884" cy="2308324"/>
          </a:xfrm>
          <a:prstGeom prst="rect">
            <a:avLst/>
          </a:prstGeom>
          <a:noFill/>
        </p:spPr>
        <p:txBody>
          <a:bodyPr wrap="square">
            <a:spAutoFit/>
          </a:bodyPr>
          <a:lstStyle/>
          <a:p>
            <a:pPr algn="l"/>
            <a:r>
              <a:rPr lang="en-AU" sz="2400" b="0" i="0" u="none" strike="noStrike" dirty="0">
                <a:solidFill>
                  <a:srgbClr val="585858"/>
                </a:solidFill>
                <a:effectLst/>
                <a:latin typeface="Arial" panose="020B0604020202020204" pitchFamily="34" charset="0"/>
              </a:rPr>
              <a:t>Computer worms could arrive as attachments in spam emails or instant messages (IMs). Once opened, these files could provide a link to a malicious website or automatically download the computer worm. Once it’s installed, the worm silently goes to work and infects the machine without the user’s knowledge.</a:t>
            </a:r>
          </a:p>
          <a:p>
            <a:pPr algn="l"/>
            <a:r>
              <a:rPr lang="en-AU" sz="2400" b="0" i="0" u="none" strike="noStrike" dirty="0">
                <a:solidFill>
                  <a:srgbClr val="585858"/>
                </a:solidFill>
                <a:effectLst/>
                <a:latin typeface="Arial" panose="020B0604020202020204" pitchFamily="34" charset="0"/>
              </a:rPr>
              <a:t>Worms can modify and delete files, and they can even inject additional malicious software onto a computer. </a:t>
            </a:r>
          </a:p>
        </p:txBody>
      </p:sp>
      <p:pic>
        <p:nvPicPr>
          <p:cNvPr id="9" name="Picture 8" descr="Diagram&#10;&#10;Description automatically generated">
            <a:extLst>
              <a:ext uri="{FF2B5EF4-FFF2-40B4-BE49-F238E27FC236}">
                <a16:creationId xmlns:a16="http://schemas.microsoft.com/office/drawing/2014/main" id="{789ECB96-D03F-DB28-6CBC-33C6F1D5E06D}"/>
              </a:ext>
            </a:extLst>
          </p:cNvPr>
          <p:cNvPicPr>
            <a:picLocks noChangeAspect="1"/>
          </p:cNvPicPr>
          <p:nvPr/>
        </p:nvPicPr>
        <p:blipFill>
          <a:blip r:embed="rId2"/>
          <a:stretch>
            <a:fillRect/>
          </a:stretch>
        </p:blipFill>
        <p:spPr>
          <a:xfrm>
            <a:off x="5580934" y="335429"/>
            <a:ext cx="6388100" cy="2336800"/>
          </a:xfrm>
          <a:prstGeom prst="rect">
            <a:avLst/>
          </a:prstGeom>
        </p:spPr>
      </p:pic>
    </p:spTree>
    <p:extLst>
      <p:ext uri="{BB962C8B-B14F-4D97-AF65-F5344CB8AC3E}">
        <p14:creationId xmlns:p14="http://schemas.microsoft.com/office/powerpoint/2010/main" val="203236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623" y="5001"/>
            <a:ext cx="10515600" cy="660856"/>
          </a:xfrm>
        </p:spPr>
        <p:txBody>
          <a:bodyPr>
            <a:normAutofit fontScale="90000"/>
          </a:bodyPr>
          <a:lstStyle/>
          <a:p>
            <a:r>
              <a:rPr lang="en-US" dirty="0"/>
              <a:t>Adware - </a:t>
            </a:r>
            <a:r>
              <a:rPr lang="en-AU" sz="3100" dirty="0"/>
              <a:t>short for advertising supported software </a:t>
            </a:r>
            <a:r>
              <a:rPr lang="en-AU" sz="2200" dirty="0">
                <a:solidFill>
                  <a:srgbClr val="C00000"/>
                </a:solidFill>
              </a:rPr>
              <a:t>browser hijackers</a:t>
            </a:r>
            <a:endParaRPr lang="en-US" sz="3100" dirty="0">
              <a:solidFill>
                <a:srgbClr val="C00000"/>
              </a:solidFill>
            </a:endParaRPr>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86623" y="1454398"/>
            <a:ext cx="11508884" cy="3287235"/>
          </a:xfrm>
        </p:spPr>
        <p:txBody>
          <a:bodyPr>
            <a:normAutofit/>
          </a:bodyPr>
          <a:lstStyle/>
          <a:p>
            <a:pPr marL="0" indent="0">
              <a:buNone/>
            </a:pPr>
            <a:r>
              <a:rPr lang="en-US" dirty="0"/>
              <a:t> </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a:t>
            </a:fld>
            <a:r>
              <a:rPr lang="en-US" sz="1400" dirty="0">
                <a:solidFill>
                  <a:srgbClr val="660066"/>
                </a:solidFill>
              </a:rPr>
              <a:t> </a:t>
            </a:r>
          </a:p>
        </p:txBody>
      </p:sp>
      <p:sp>
        <p:nvSpPr>
          <p:cNvPr id="5" name="Rectangle 4"/>
          <p:cNvSpPr/>
          <p:nvPr/>
        </p:nvSpPr>
        <p:spPr>
          <a:xfrm>
            <a:off x="186623" y="567690"/>
            <a:ext cx="11818754" cy="1569660"/>
          </a:xfrm>
          <a:prstGeom prst="rect">
            <a:avLst/>
          </a:prstGeom>
        </p:spPr>
        <p:txBody>
          <a:bodyPr wrap="square">
            <a:spAutoFit/>
          </a:bodyPr>
          <a:lstStyle/>
          <a:p>
            <a:r>
              <a:rPr lang="en-US" sz="2400" dirty="0"/>
              <a:t>Adware’s job is to create revenue for the developer by subjecting the victim to </a:t>
            </a:r>
            <a:r>
              <a:rPr lang="en-US" sz="2400" b="1" dirty="0">
                <a:solidFill>
                  <a:srgbClr val="7030A0"/>
                </a:solidFill>
              </a:rPr>
              <a:t>unwanted advertisements</a:t>
            </a:r>
            <a:r>
              <a:rPr lang="en-US" sz="2400" dirty="0"/>
              <a:t>. Common types of adware include free games or browser toolbars. They collect personal data about the victim, then use it to personalize the ads they display. Though most adware is legally installed, it’s certainly no less annoying than other types of malware.</a:t>
            </a:r>
          </a:p>
        </p:txBody>
      </p:sp>
      <p:pic>
        <p:nvPicPr>
          <p:cNvPr id="6" name="Picture 5" descr="Screen Shot 2022-07-21 at 8.56.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388" y="3445461"/>
            <a:ext cx="4292612" cy="3104373"/>
          </a:xfrm>
          <a:prstGeom prst="rect">
            <a:avLst/>
          </a:prstGeom>
        </p:spPr>
      </p:pic>
      <p:sp>
        <p:nvSpPr>
          <p:cNvPr id="8" name="TextBox 7">
            <a:extLst>
              <a:ext uri="{FF2B5EF4-FFF2-40B4-BE49-F238E27FC236}">
                <a16:creationId xmlns:a16="http://schemas.microsoft.com/office/drawing/2014/main" id="{6DC418E3-129C-C141-9E05-72B47AA06E0C}"/>
              </a:ext>
            </a:extLst>
          </p:cNvPr>
          <p:cNvSpPr txBox="1"/>
          <p:nvPr/>
        </p:nvSpPr>
        <p:spPr>
          <a:xfrm>
            <a:off x="186623" y="2137485"/>
            <a:ext cx="11432220" cy="1323439"/>
          </a:xfrm>
          <a:prstGeom prst="rect">
            <a:avLst/>
          </a:prstGeom>
          <a:noFill/>
        </p:spPr>
        <p:txBody>
          <a:bodyPr wrap="square">
            <a:spAutoFit/>
          </a:bodyPr>
          <a:lstStyle/>
          <a:p>
            <a:r>
              <a:rPr lang="en-AU" sz="2000" dirty="0"/>
              <a:t>You go online with your nice, well-behaved browser, only to see it fly into a virtual tantrum, as an onslaught of advertisements either pops up, slides in from the side, or otherwise inserts itself to interrupt and even redirect your intended activity. And no matter how much you click to close those windows, they keep buzzing you like flies at a picnic.</a:t>
            </a:r>
            <a:endParaRPr lang="en-US" sz="2000" dirty="0"/>
          </a:p>
        </p:txBody>
      </p:sp>
      <p:sp>
        <p:nvSpPr>
          <p:cNvPr id="10" name="TextBox 9">
            <a:extLst>
              <a:ext uri="{FF2B5EF4-FFF2-40B4-BE49-F238E27FC236}">
                <a16:creationId xmlns:a16="http://schemas.microsoft.com/office/drawing/2014/main" id="{006FAAA7-1763-1A44-B2AA-9645115C7763}"/>
              </a:ext>
            </a:extLst>
          </p:cNvPr>
          <p:cNvSpPr txBox="1"/>
          <p:nvPr/>
        </p:nvSpPr>
        <p:spPr>
          <a:xfrm>
            <a:off x="5351129" y="3641714"/>
            <a:ext cx="6112564" cy="246221"/>
          </a:xfrm>
          <a:prstGeom prst="rect">
            <a:avLst/>
          </a:prstGeom>
          <a:noFill/>
        </p:spPr>
        <p:txBody>
          <a:bodyPr wrap="square">
            <a:spAutoFit/>
          </a:bodyPr>
          <a:lstStyle/>
          <a:p>
            <a:r>
              <a:rPr lang="en-US" sz="1000" dirty="0"/>
              <a:t>https://</a:t>
            </a:r>
            <a:r>
              <a:rPr lang="en-US" sz="1000" dirty="0" err="1"/>
              <a:t>www.malwarebytes.com</a:t>
            </a:r>
            <a:r>
              <a:rPr lang="en-US" sz="1000" dirty="0"/>
              <a:t>/adware</a:t>
            </a:r>
          </a:p>
        </p:txBody>
      </p:sp>
      <p:sp>
        <p:nvSpPr>
          <p:cNvPr id="12" name="TextBox 11">
            <a:extLst>
              <a:ext uri="{FF2B5EF4-FFF2-40B4-BE49-F238E27FC236}">
                <a16:creationId xmlns:a16="http://schemas.microsoft.com/office/drawing/2014/main" id="{BE2F0E2B-8049-7F41-9CDB-DE7999EC71A5}"/>
              </a:ext>
            </a:extLst>
          </p:cNvPr>
          <p:cNvSpPr txBox="1"/>
          <p:nvPr/>
        </p:nvSpPr>
        <p:spPr>
          <a:xfrm>
            <a:off x="171132" y="3704987"/>
            <a:ext cx="7866822" cy="2585323"/>
          </a:xfrm>
          <a:prstGeom prst="rect">
            <a:avLst/>
          </a:prstGeom>
          <a:noFill/>
        </p:spPr>
        <p:txBody>
          <a:bodyPr wrap="square">
            <a:spAutoFit/>
          </a:bodyPr>
          <a:lstStyle/>
          <a:p>
            <a:r>
              <a:rPr lang="en-AU" b="1" dirty="0">
                <a:solidFill>
                  <a:schemeClr val="accent1">
                    <a:lumMod val="50000"/>
                  </a:schemeClr>
                </a:solidFill>
              </a:rPr>
              <a:t>Removing Adware</a:t>
            </a:r>
          </a:p>
          <a:p>
            <a:r>
              <a:rPr lang="en-AU" dirty="0">
                <a:solidFill>
                  <a:schemeClr val="accent1">
                    <a:lumMod val="50000"/>
                  </a:schemeClr>
                </a:solidFill>
              </a:rPr>
              <a:t>Download a legitimate cybersecurity program such as </a:t>
            </a:r>
            <a:r>
              <a:rPr lang="en-AU" dirty="0">
                <a:solidFill>
                  <a:schemeClr val="accent1">
                    <a:lumMod val="50000"/>
                  </a:schemeClr>
                </a:solidFill>
                <a:hlinkClick r:id="rId3">
                  <a:extLst>
                    <a:ext uri="{A12FA001-AC4F-418D-AE19-62706E023703}">
                      <ahyp:hlinkClr xmlns:ahyp="http://schemas.microsoft.com/office/drawing/2018/hyperlinkcolor" val="tx"/>
                    </a:ext>
                  </a:extLst>
                </a:hlinkClick>
              </a:rPr>
              <a:t>Malwarebytes for Windows</a:t>
            </a:r>
            <a:r>
              <a:rPr lang="en-AU" dirty="0">
                <a:solidFill>
                  <a:schemeClr val="accent1">
                    <a:lumMod val="50000"/>
                  </a:schemeClr>
                </a:solidFill>
              </a:rPr>
              <a:t>, </a:t>
            </a:r>
            <a:r>
              <a:rPr lang="en-AU" dirty="0">
                <a:solidFill>
                  <a:schemeClr val="accent1">
                    <a:lumMod val="50000"/>
                  </a:schemeClr>
                </a:solidFill>
                <a:hlinkClick r:id="rId4">
                  <a:extLst>
                    <a:ext uri="{A12FA001-AC4F-418D-AE19-62706E023703}">
                      <ahyp:hlinkClr xmlns:ahyp="http://schemas.microsoft.com/office/drawing/2018/hyperlinkcolor" val="tx"/>
                    </a:ext>
                  </a:extLst>
                </a:hlinkClick>
              </a:rPr>
              <a:t>Malwarebytes for Mac</a:t>
            </a:r>
            <a:r>
              <a:rPr lang="en-AU" dirty="0">
                <a:solidFill>
                  <a:schemeClr val="accent1">
                    <a:lumMod val="50000"/>
                  </a:schemeClr>
                </a:solidFill>
              </a:rPr>
              <a:t>, </a:t>
            </a:r>
            <a:r>
              <a:rPr lang="en-AU" dirty="0">
                <a:solidFill>
                  <a:schemeClr val="accent1">
                    <a:lumMod val="50000"/>
                  </a:schemeClr>
                </a:solidFill>
                <a:hlinkClick r:id="rId5">
                  <a:extLst>
                    <a:ext uri="{A12FA001-AC4F-418D-AE19-62706E023703}">
                      <ahyp:hlinkClr xmlns:ahyp="http://schemas.microsoft.com/office/drawing/2018/hyperlinkcolor" val="tx"/>
                    </a:ext>
                  </a:extLst>
                </a:hlinkClick>
              </a:rPr>
              <a:t>Malwarebytes for Android</a:t>
            </a:r>
            <a:r>
              <a:rPr lang="en-AU" dirty="0">
                <a:solidFill>
                  <a:schemeClr val="accent1">
                    <a:lumMod val="50000"/>
                  </a:schemeClr>
                </a:solidFill>
              </a:rPr>
              <a:t>, </a:t>
            </a:r>
            <a:r>
              <a:rPr lang="en-AU" dirty="0">
                <a:solidFill>
                  <a:schemeClr val="accent1">
                    <a:lumMod val="50000"/>
                  </a:schemeClr>
                </a:solidFill>
                <a:hlinkClick r:id="rId6">
                  <a:extLst>
                    <a:ext uri="{A12FA001-AC4F-418D-AE19-62706E023703}">
                      <ahyp:hlinkClr xmlns:ahyp="http://schemas.microsoft.com/office/drawing/2018/hyperlinkcolor" val="tx"/>
                    </a:ext>
                  </a:extLst>
                </a:hlinkClick>
              </a:rPr>
              <a:t>Malwarebytes for Chromebook</a:t>
            </a:r>
            <a:r>
              <a:rPr lang="en-AU" dirty="0">
                <a:solidFill>
                  <a:schemeClr val="accent1">
                    <a:lumMod val="50000"/>
                  </a:schemeClr>
                </a:solidFill>
              </a:rPr>
              <a:t>, and </a:t>
            </a:r>
            <a:r>
              <a:rPr lang="en-AU" dirty="0">
                <a:solidFill>
                  <a:schemeClr val="accent1">
                    <a:lumMod val="50000"/>
                  </a:schemeClr>
                </a:solidFill>
                <a:hlinkClick r:id="rId7">
                  <a:extLst>
                    <a:ext uri="{A12FA001-AC4F-418D-AE19-62706E023703}">
                      <ahyp:hlinkClr xmlns:ahyp="http://schemas.microsoft.com/office/drawing/2018/hyperlinkcolor" val="tx"/>
                    </a:ext>
                  </a:extLst>
                </a:hlinkClick>
              </a:rPr>
              <a:t>Malwarebytes for iOS</a:t>
            </a:r>
            <a:r>
              <a:rPr lang="en-AU" dirty="0">
                <a:solidFill>
                  <a:schemeClr val="accent1">
                    <a:lumMod val="50000"/>
                  </a:schemeClr>
                </a:solidFill>
              </a:rPr>
              <a:t>. All are free to try, and are designed to search and destroy adware, PUPs, and any new forms of malware lurking on the scene. Run a scan and, if there are any nasties hiding away in your machine, it’ll bag, tag, and dump them for you. At this point, it’s a good idea to change your password, not only for your PC, but also your email, your social media accounts, your </a:t>
            </a:r>
            <a:r>
              <a:rPr lang="en-AU" dirty="0" err="1">
                <a:solidFill>
                  <a:schemeClr val="accent1">
                    <a:lumMod val="50000"/>
                  </a:schemeClr>
                </a:solidFill>
              </a:rPr>
              <a:t>favorite</a:t>
            </a:r>
            <a:r>
              <a:rPr lang="en-AU" dirty="0">
                <a:solidFill>
                  <a:schemeClr val="accent1">
                    <a:lumMod val="50000"/>
                  </a:schemeClr>
                </a:solidFill>
              </a:rPr>
              <a:t> shopping sites, and your online billing </a:t>
            </a:r>
            <a:r>
              <a:rPr lang="en-AU" dirty="0" err="1">
                <a:solidFill>
                  <a:schemeClr val="accent1">
                    <a:lumMod val="50000"/>
                  </a:schemeClr>
                </a:solidFill>
              </a:rPr>
              <a:t>centers</a:t>
            </a:r>
            <a:r>
              <a:rPr lang="en-AU" dirty="0">
                <a:solidFill>
                  <a:schemeClr val="accent1">
                    <a:lumMod val="50000"/>
                  </a:schemeClr>
                </a:solidFill>
              </a:rPr>
              <a:t>.</a:t>
            </a:r>
            <a:endParaRPr lang="en-US" dirty="0">
              <a:solidFill>
                <a:schemeClr val="accent1">
                  <a:lumMod val="50000"/>
                </a:schemeClr>
              </a:solidFill>
            </a:endParaRPr>
          </a:p>
        </p:txBody>
      </p:sp>
    </p:spTree>
    <p:extLst>
      <p:ext uri="{BB962C8B-B14F-4D97-AF65-F5344CB8AC3E}">
        <p14:creationId xmlns:p14="http://schemas.microsoft.com/office/powerpoint/2010/main" val="3319429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9336"/>
            <a:ext cx="10515600" cy="1325563"/>
          </a:xfrm>
        </p:spPr>
        <p:txBody>
          <a:bodyPr>
            <a:normAutofit fontScale="90000"/>
          </a:bodyPr>
          <a:lstStyle/>
          <a:p>
            <a:r>
              <a:rPr lang="en-US" dirty="0"/>
              <a:t> Who is attacking us?</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14642" y="581378"/>
            <a:ext cx="10753866" cy="5746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GB" altLang="en-US" sz="2800" dirty="0">
                <a:solidFill>
                  <a:schemeClr val="tx1"/>
                </a:solidFill>
              </a:rPr>
              <a:t>How do we stop BLACK HAT hackers hitting us with C</a:t>
            </a:r>
            <a:r>
              <a:rPr lang="en-US" sz="2800" dirty="0" err="1"/>
              <a:t>yber</a:t>
            </a:r>
            <a:r>
              <a:rPr lang="en-US" sz="2800" dirty="0"/>
              <a:t> attacks on computers, websites, apps, on computers, phone or lap tops</a:t>
            </a:r>
            <a:endParaRPr lang="en-GB" altLang="en-US" sz="2800" dirty="0">
              <a:solidFill>
                <a:schemeClr val="tx1"/>
              </a:solidFill>
            </a:endParaRPr>
          </a:p>
          <a:p>
            <a:pPr eaLnBrk="1" hangingPunct="1">
              <a:lnSpc>
                <a:spcPct val="100000"/>
              </a:lnSpc>
              <a:spcBef>
                <a:spcPct val="0"/>
              </a:spcBef>
              <a:buFontTx/>
              <a:buNone/>
            </a:pPr>
            <a:endParaRPr lang="en-GB" altLang="en-US" sz="2800" dirty="0">
              <a:solidFill>
                <a:schemeClr val="tx1"/>
              </a:solidFill>
            </a:endParaRPr>
          </a:p>
          <a:p>
            <a:pPr eaLnBrk="1" hangingPunct="1">
              <a:lnSpc>
                <a:spcPct val="100000"/>
              </a:lnSpc>
              <a:spcBef>
                <a:spcPct val="0"/>
              </a:spcBef>
              <a:buFontTx/>
              <a:buNone/>
            </a:pPr>
            <a:r>
              <a:rPr lang="en-GB" altLang="en-US" sz="2800" dirty="0">
                <a:solidFill>
                  <a:schemeClr val="tx1"/>
                </a:solidFill>
              </a:rPr>
              <a:t>2013-13 about one third of all computers are affected by Malware but for Mac computers it was only 3% of all Mac Computers</a:t>
            </a:r>
          </a:p>
          <a:p>
            <a:pPr eaLnBrk="1" hangingPunct="1">
              <a:lnSpc>
                <a:spcPct val="100000"/>
              </a:lnSpc>
              <a:spcBef>
                <a:spcPct val="0"/>
              </a:spcBef>
              <a:buFontTx/>
              <a:buNone/>
            </a:pPr>
            <a:endParaRPr lang="en-GB" altLang="en-US" sz="2800" dirty="0">
              <a:solidFill>
                <a:schemeClr val="tx1"/>
              </a:solidFill>
            </a:endParaRPr>
          </a:p>
          <a:p>
            <a:pPr eaLnBrk="1" hangingPunct="1">
              <a:lnSpc>
                <a:spcPct val="100000"/>
              </a:lnSpc>
              <a:spcBef>
                <a:spcPct val="0"/>
              </a:spcBef>
              <a:buFontTx/>
              <a:buNone/>
            </a:pPr>
            <a:r>
              <a:rPr lang="en-GB" altLang="en-US" sz="2800" dirty="0">
                <a:solidFill>
                  <a:schemeClr val="tx1"/>
                </a:solidFill>
              </a:rPr>
              <a:t>Most computers are Windows (83%) then 12% are </a:t>
            </a:r>
          </a:p>
          <a:p>
            <a:pPr eaLnBrk="1" hangingPunct="1">
              <a:lnSpc>
                <a:spcPct val="100000"/>
              </a:lnSpc>
              <a:spcBef>
                <a:spcPct val="0"/>
              </a:spcBef>
              <a:buFontTx/>
              <a:buNone/>
            </a:pPr>
            <a:r>
              <a:rPr lang="en-GB" altLang="en-US" sz="2800" dirty="0">
                <a:solidFill>
                  <a:schemeClr val="tx1"/>
                </a:solidFill>
              </a:rPr>
              <a:t>Mac and 5% are Other Computer types Macs have </a:t>
            </a:r>
          </a:p>
          <a:p>
            <a:pPr eaLnBrk="1" hangingPunct="1">
              <a:lnSpc>
                <a:spcPct val="100000"/>
              </a:lnSpc>
              <a:spcBef>
                <a:spcPct val="0"/>
              </a:spcBef>
              <a:buFontTx/>
              <a:buNone/>
            </a:pPr>
            <a:r>
              <a:rPr lang="en-GB" altLang="en-US" sz="2800" dirty="0">
                <a:solidFill>
                  <a:schemeClr val="tx1"/>
                </a:solidFill>
              </a:rPr>
              <a:t>more in built security</a:t>
            </a:r>
          </a:p>
          <a:p>
            <a:pPr eaLnBrk="1" hangingPunct="1">
              <a:lnSpc>
                <a:spcPct val="100000"/>
              </a:lnSpc>
              <a:spcBef>
                <a:spcPct val="0"/>
              </a:spcBef>
              <a:buFontTx/>
              <a:buNone/>
            </a:pPr>
            <a:endParaRPr lang="en-GB" altLang="en-US" sz="2800" dirty="0">
              <a:solidFill>
                <a:schemeClr val="tx1"/>
              </a:solidFill>
            </a:endParaRPr>
          </a:p>
          <a:p>
            <a:pPr eaLnBrk="1" hangingPunct="1">
              <a:lnSpc>
                <a:spcPct val="100000"/>
              </a:lnSpc>
              <a:spcBef>
                <a:spcPct val="0"/>
              </a:spcBef>
              <a:buFontTx/>
              <a:buNone/>
            </a:pPr>
            <a:r>
              <a:rPr lang="en-GB" altLang="en-US" sz="2800" dirty="0">
                <a:solidFill>
                  <a:schemeClr val="tx1"/>
                </a:solidFill>
              </a:rPr>
              <a:t>They use a a double data entry Resource Code </a:t>
            </a:r>
          </a:p>
          <a:p>
            <a:pPr eaLnBrk="1" hangingPunct="1">
              <a:lnSpc>
                <a:spcPct val="100000"/>
              </a:lnSpc>
              <a:spcBef>
                <a:spcPct val="0"/>
              </a:spcBef>
              <a:buFontTx/>
              <a:buNone/>
            </a:pPr>
            <a:r>
              <a:rPr lang="en-US" altLang="en-US" sz="2800" dirty="0">
                <a:solidFill>
                  <a:schemeClr val="tx1"/>
                </a:solidFill>
              </a:rPr>
              <a:t>a</a:t>
            </a:r>
            <a:r>
              <a:rPr lang="en-GB" altLang="en-US" sz="2800" dirty="0" err="1">
                <a:solidFill>
                  <a:schemeClr val="tx1"/>
                </a:solidFill>
              </a:rPr>
              <a:t>nd</a:t>
            </a:r>
            <a:r>
              <a:rPr lang="en-GB" altLang="en-US" sz="2800" dirty="0">
                <a:solidFill>
                  <a:schemeClr val="tx1"/>
                </a:solidFill>
              </a:rPr>
              <a:t> Data Code (both much match)</a:t>
            </a:r>
          </a:p>
          <a:p>
            <a:pPr eaLnBrk="1" hangingPunct="1">
              <a:lnSpc>
                <a:spcPct val="100000"/>
              </a:lnSpc>
              <a:spcBef>
                <a:spcPct val="0"/>
              </a:spcBef>
              <a:buFontTx/>
              <a:buNone/>
            </a:pPr>
            <a:endParaRPr lang="en-GB" altLang="en-US" sz="2800" dirty="0">
              <a:solidFill>
                <a:schemeClr val="tx1"/>
              </a:solidFill>
            </a:endParaRP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30</a:t>
            </a:fld>
            <a:r>
              <a:rPr lang="en-US" sz="1400" dirty="0">
                <a:solidFill>
                  <a:srgbClr val="660066"/>
                </a:solidFill>
              </a:rPr>
              <a:t> </a:t>
            </a:r>
          </a:p>
        </p:txBody>
      </p:sp>
      <p:pic>
        <p:nvPicPr>
          <p:cNvPr id="5" name="Picture 4" descr="Screen Shot 2022-07-20 at 3.2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618" y="3411462"/>
            <a:ext cx="3559810" cy="2983081"/>
          </a:xfrm>
          <a:prstGeom prst="rect">
            <a:avLst/>
          </a:prstGeom>
        </p:spPr>
      </p:pic>
      <p:sp>
        <p:nvSpPr>
          <p:cNvPr id="6" name="TextBox 5"/>
          <p:cNvSpPr txBox="1"/>
          <p:nvPr/>
        </p:nvSpPr>
        <p:spPr>
          <a:xfrm>
            <a:off x="8963566" y="5109810"/>
            <a:ext cx="1552034" cy="369332"/>
          </a:xfrm>
          <a:prstGeom prst="rect">
            <a:avLst/>
          </a:prstGeom>
          <a:noFill/>
        </p:spPr>
        <p:txBody>
          <a:bodyPr wrap="square" rtlCol="0">
            <a:spAutoFit/>
          </a:bodyPr>
          <a:lstStyle/>
          <a:p>
            <a:r>
              <a:rPr lang="en-US" dirty="0"/>
              <a:t>Windows </a:t>
            </a:r>
          </a:p>
        </p:txBody>
      </p:sp>
      <p:sp>
        <p:nvSpPr>
          <p:cNvPr id="11" name="TextBox 10"/>
          <p:cNvSpPr txBox="1"/>
          <p:nvPr/>
        </p:nvSpPr>
        <p:spPr>
          <a:xfrm>
            <a:off x="8448918" y="3716264"/>
            <a:ext cx="1552034" cy="369332"/>
          </a:xfrm>
          <a:prstGeom prst="rect">
            <a:avLst/>
          </a:prstGeom>
          <a:noFill/>
        </p:spPr>
        <p:txBody>
          <a:bodyPr wrap="square" rtlCol="0">
            <a:spAutoFit/>
          </a:bodyPr>
          <a:lstStyle/>
          <a:p>
            <a:r>
              <a:rPr lang="en-US" dirty="0"/>
              <a:t>Mac</a:t>
            </a:r>
          </a:p>
        </p:txBody>
      </p:sp>
    </p:spTree>
    <p:extLst>
      <p:ext uri="{BB962C8B-B14F-4D97-AF65-F5344CB8AC3E}">
        <p14:creationId xmlns:p14="http://schemas.microsoft.com/office/powerpoint/2010/main" val="21110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9336"/>
            <a:ext cx="10515600" cy="1325563"/>
          </a:xfrm>
        </p:spPr>
        <p:txBody>
          <a:bodyPr>
            <a:normAutofit fontScale="90000"/>
          </a:bodyPr>
          <a:lstStyle/>
          <a:p>
            <a:r>
              <a:rPr lang="en-US" dirty="0"/>
              <a:t> Who is attacking us?</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277079" y="537074"/>
            <a:ext cx="10753866" cy="6608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800" dirty="0">
                <a:solidFill>
                  <a:schemeClr val="tx1"/>
                </a:solidFill>
              </a:rPr>
              <a:t>How to prevent getting hacked</a:t>
            </a:r>
          </a:p>
          <a:p>
            <a:pPr>
              <a:lnSpc>
                <a:spcPct val="100000"/>
              </a:lnSpc>
              <a:spcBef>
                <a:spcPct val="0"/>
              </a:spcBef>
              <a:buNone/>
            </a:pPr>
            <a:endParaRPr lang="en-AU" altLang="en-US" sz="2800" dirty="0">
              <a:solidFill>
                <a:schemeClr val="tx1"/>
              </a:solidFill>
            </a:endParaRPr>
          </a:p>
          <a:p>
            <a:pPr>
              <a:lnSpc>
                <a:spcPct val="100000"/>
              </a:lnSpc>
              <a:spcBef>
                <a:spcPct val="0"/>
              </a:spcBef>
              <a:buNone/>
            </a:pPr>
            <a:r>
              <a:rPr lang="en-AU" altLang="en-US" sz="2800" dirty="0">
                <a:solidFill>
                  <a:schemeClr val="tx1"/>
                </a:solidFill>
              </a:rPr>
              <a:t>DO NOT click on suspicious web page links</a:t>
            </a:r>
          </a:p>
          <a:p>
            <a:pPr>
              <a:lnSpc>
                <a:spcPct val="100000"/>
              </a:lnSpc>
              <a:spcBef>
                <a:spcPct val="0"/>
              </a:spcBef>
              <a:buNone/>
            </a:pPr>
            <a:endParaRPr lang="en-AU" altLang="en-US" sz="2800" dirty="0">
              <a:solidFill>
                <a:schemeClr val="tx1"/>
              </a:solidFill>
            </a:endParaRPr>
          </a:p>
          <a:p>
            <a:pPr>
              <a:lnSpc>
                <a:spcPct val="100000"/>
              </a:lnSpc>
              <a:spcBef>
                <a:spcPct val="0"/>
              </a:spcBef>
              <a:buNone/>
            </a:pPr>
            <a:endParaRPr lang="en-AU" altLang="en-US" sz="2800" dirty="0">
              <a:solidFill>
                <a:schemeClr val="tx1"/>
              </a:solidFill>
            </a:endParaRPr>
          </a:p>
          <a:p>
            <a:pPr>
              <a:lnSpc>
                <a:spcPct val="100000"/>
              </a:lnSpc>
              <a:spcBef>
                <a:spcPct val="0"/>
              </a:spcBef>
              <a:buNone/>
            </a:pPr>
            <a:endParaRPr lang="en-AU" altLang="en-US" sz="2800" dirty="0">
              <a:solidFill>
                <a:schemeClr val="tx1"/>
              </a:solidFill>
            </a:endParaRPr>
          </a:p>
          <a:p>
            <a:pPr>
              <a:lnSpc>
                <a:spcPct val="100000"/>
              </a:lnSpc>
              <a:spcBef>
                <a:spcPct val="0"/>
              </a:spcBef>
              <a:buNone/>
            </a:pPr>
            <a:r>
              <a:rPr lang="en-AU" altLang="en-US" sz="2800" dirty="0">
                <a:solidFill>
                  <a:schemeClr val="tx1"/>
                </a:solidFill>
              </a:rPr>
              <a:t>Do not download images directly from the web (Screen shot them and us the screen capture)</a:t>
            </a:r>
          </a:p>
          <a:p>
            <a:pPr>
              <a:lnSpc>
                <a:spcPct val="100000"/>
              </a:lnSpc>
              <a:spcBef>
                <a:spcPct val="0"/>
              </a:spcBef>
              <a:buNone/>
            </a:pPr>
            <a:r>
              <a:rPr lang="en-AU" altLang="en-US" sz="2800" dirty="0">
                <a:solidFill>
                  <a:schemeClr val="tx1"/>
                </a:solidFill>
              </a:rPr>
              <a:t>Do not download questionable files (Do Not download and install direct from the web) These will probably be Malware Trojan viruses</a:t>
            </a:r>
          </a:p>
          <a:p>
            <a:pPr>
              <a:lnSpc>
                <a:spcPct val="100000"/>
              </a:lnSpc>
              <a:spcBef>
                <a:spcPct val="0"/>
              </a:spcBef>
              <a:buNone/>
            </a:pPr>
            <a:r>
              <a:rPr lang="en-AU" altLang="en-US" sz="2800" dirty="0">
                <a:solidFill>
                  <a:schemeClr val="tx1"/>
                </a:solidFill>
              </a:rPr>
              <a:t>These will usually appear as a POP UP like install FLASH or Install Clean up applications.</a:t>
            </a:r>
          </a:p>
          <a:p>
            <a:pPr>
              <a:lnSpc>
                <a:spcPct val="100000"/>
              </a:lnSpc>
              <a:spcBef>
                <a:spcPct val="0"/>
              </a:spcBef>
              <a:buNone/>
            </a:pPr>
            <a:r>
              <a:rPr lang="en-AU" altLang="en-US" sz="2800" dirty="0">
                <a:solidFill>
                  <a:schemeClr val="tx1"/>
                </a:solidFill>
              </a:rPr>
              <a:t>Have good Antivirus protection (Better anti Malware)</a:t>
            </a:r>
          </a:p>
          <a:p>
            <a:pPr>
              <a:lnSpc>
                <a:spcPct val="100000"/>
              </a:lnSpc>
              <a:spcBef>
                <a:spcPct val="0"/>
              </a:spcBef>
              <a:buNone/>
            </a:pPr>
            <a:r>
              <a:rPr lang="en-AU" altLang="en-US" sz="2800" dirty="0">
                <a:solidFill>
                  <a:schemeClr val="tx1"/>
                </a:solidFill>
              </a:rPr>
              <a:t>Use a VNP</a:t>
            </a:r>
            <a:endParaRPr lang="en-GB" altLang="en-US" sz="2800" dirty="0">
              <a:solidFill>
                <a:schemeClr val="tx1"/>
              </a:solidFill>
            </a:endParaRPr>
          </a:p>
          <a:p>
            <a:pPr eaLnBrk="1" hangingPunct="1">
              <a:lnSpc>
                <a:spcPct val="100000"/>
              </a:lnSpc>
              <a:spcBef>
                <a:spcPct val="0"/>
              </a:spcBef>
              <a:buFontTx/>
              <a:buNone/>
            </a:pPr>
            <a:endParaRPr lang="en-GB" altLang="en-US" sz="2800" dirty="0">
              <a:solidFill>
                <a:schemeClr val="tx1"/>
              </a:solidFill>
            </a:endParaRP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31</a:t>
            </a:fld>
            <a:r>
              <a:rPr lang="en-US" sz="1400" dirty="0">
                <a:solidFill>
                  <a:srgbClr val="660066"/>
                </a:solidFill>
              </a:rPr>
              <a:t> </a:t>
            </a:r>
          </a:p>
        </p:txBody>
      </p:sp>
      <p:pic>
        <p:nvPicPr>
          <p:cNvPr id="5" name="Picture 4" descr="Screen Shot 2022-07-20 at 2.0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79" y="2012755"/>
            <a:ext cx="10972800" cy="1041400"/>
          </a:xfrm>
          <a:prstGeom prst="rect">
            <a:avLst/>
          </a:prstGeom>
        </p:spPr>
      </p:pic>
    </p:spTree>
    <p:extLst>
      <p:ext uri="{BB962C8B-B14F-4D97-AF65-F5344CB8AC3E}">
        <p14:creationId xmlns:p14="http://schemas.microsoft.com/office/powerpoint/2010/main" val="353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6906"/>
            <a:ext cx="10515600" cy="1325563"/>
          </a:xfrm>
        </p:spPr>
        <p:txBody>
          <a:bodyPr>
            <a:normAutofit/>
          </a:bodyPr>
          <a:lstStyle/>
          <a:p>
            <a:r>
              <a:rPr lang="en-US" dirty="0"/>
              <a:t> Computer Protection</a:t>
            </a: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32</a:t>
            </a:fld>
            <a:r>
              <a:rPr lang="en-US" sz="1400" dirty="0">
                <a:solidFill>
                  <a:srgbClr val="660066"/>
                </a:solidFill>
              </a:rPr>
              <a:t> </a:t>
            </a:r>
          </a:p>
        </p:txBody>
      </p:sp>
      <p:sp>
        <p:nvSpPr>
          <p:cNvPr id="4" name="TextBox 3">
            <a:extLst>
              <a:ext uri="{FF2B5EF4-FFF2-40B4-BE49-F238E27FC236}">
                <a16:creationId xmlns:a16="http://schemas.microsoft.com/office/drawing/2014/main" id="{1BC11980-B393-1AAF-EC27-894D9B97BD0B}"/>
              </a:ext>
            </a:extLst>
          </p:cNvPr>
          <p:cNvSpPr txBox="1"/>
          <p:nvPr/>
        </p:nvSpPr>
        <p:spPr>
          <a:xfrm>
            <a:off x="356492" y="1177894"/>
            <a:ext cx="11479015" cy="4278094"/>
          </a:xfrm>
          <a:prstGeom prst="rect">
            <a:avLst/>
          </a:prstGeom>
          <a:noFill/>
        </p:spPr>
        <p:txBody>
          <a:bodyPr wrap="square" rtlCol="0">
            <a:spAutoFit/>
          </a:bodyPr>
          <a:lstStyle/>
          <a:p>
            <a:r>
              <a:rPr lang="en-US" sz="3200" dirty="0"/>
              <a:t>Microsoft Windows computers since Windows 10 have had a built-in antivirus</a:t>
            </a:r>
          </a:p>
          <a:p>
            <a:endParaRPr lang="en-US" dirty="0"/>
          </a:p>
          <a:p>
            <a:r>
              <a:rPr lang="en-US" dirty="0"/>
              <a:t>This is </a:t>
            </a:r>
            <a:r>
              <a:rPr lang="en-US" sz="3600" dirty="0"/>
              <a:t>Microsoft Defender</a:t>
            </a:r>
          </a:p>
          <a:p>
            <a:endParaRPr lang="en-US" dirty="0"/>
          </a:p>
          <a:p>
            <a:r>
              <a:rPr lang="en-US" sz="2800" dirty="0"/>
              <a:t>The early versions were very poor but after 2020 this has improved substantially so as long as you update your security setting regularly you will have some protection</a:t>
            </a:r>
          </a:p>
          <a:p>
            <a:endParaRPr lang="en-US" sz="2800" dirty="0"/>
          </a:p>
          <a:p>
            <a:r>
              <a:rPr lang="en-US" sz="2400" dirty="0"/>
              <a:t>Apple Macs also have built in Antivirus and more protection</a:t>
            </a:r>
          </a:p>
        </p:txBody>
      </p:sp>
    </p:spTree>
    <p:extLst>
      <p:ext uri="{BB962C8B-B14F-4D97-AF65-F5344CB8AC3E}">
        <p14:creationId xmlns:p14="http://schemas.microsoft.com/office/powerpoint/2010/main" val="18287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8331"/>
            <a:ext cx="10515600" cy="1325563"/>
          </a:xfrm>
        </p:spPr>
        <p:txBody>
          <a:bodyPr>
            <a:normAutofit fontScale="90000"/>
          </a:bodyPr>
          <a:lstStyle/>
          <a:p>
            <a:r>
              <a:rPr lang="en-US" dirty="0"/>
              <a:t> Apple has built in Antivirus</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88476" y="906281"/>
            <a:ext cx="11447915" cy="1007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800" dirty="0">
                <a:solidFill>
                  <a:schemeClr val="tx1"/>
                </a:solidFill>
              </a:rPr>
              <a:t>Apple have some built in Malware protection (you can’t see it but it is there)  The first is Gatekeeper in security settings</a:t>
            </a:r>
            <a:endParaRPr lang="en-GB" altLang="en-US" sz="2800" dirty="0">
              <a:solidFill>
                <a:schemeClr val="tx1"/>
              </a:solidFill>
            </a:endParaRP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33</a:t>
            </a:fld>
            <a:r>
              <a:rPr lang="en-US" sz="1400" dirty="0">
                <a:solidFill>
                  <a:srgbClr val="660066"/>
                </a:solidFill>
              </a:rPr>
              <a:t> </a:t>
            </a:r>
          </a:p>
        </p:txBody>
      </p:sp>
      <p:pic>
        <p:nvPicPr>
          <p:cNvPr id="4" name="Picture 3" descr="Screen Shot 2022-07-20 at 2.1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08" y="2204491"/>
            <a:ext cx="3124200" cy="1409700"/>
          </a:xfrm>
          <a:prstGeom prst="rect">
            <a:avLst/>
          </a:prstGeom>
        </p:spPr>
      </p:pic>
      <p:pic>
        <p:nvPicPr>
          <p:cNvPr id="5" name="Picture 4" descr="Screen Shot 2022-07-20 at 2.15.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273" y="2204490"/>
            <a:ext cx="6371307" cy="3968005"/>
          </a:xfrm>
          <a:prstGeom prst="rect">
            <a:avLst/>
          </a:prstGeom>
        </p:spPr>
      </p:pic>
      <p:sp>
        <p:nvSpPr>
          <p:cNvPr id="6" name="TextBox 5"/>
          <p:cNvSpPr txBox="1"/>
          <p:nvPr/>
        </p:nvSpPr>
        <p:spPr>
          <a:xfrm>
            <a:off x="871561" y="3902902"/>
            <a:ext cx="3124200" cy="2246769"/>
          </a:xfrm>
          <a:prstGeom prst="rect">
            <a:avLst/>
          </a:prstGeom>
          <a:noFill/>
        </p:spPr>
        <p:txBody>
          <a:bodyPr wrap="square" rtlCol="0">
            <a:spAutoFit/>
          </a:bodyPr>
          <a:lstStyle/>
          <a:p>
            <a:r>
              <a:rPr lang="en-US" sz="2800" dirty="0"/>
              <a:t>Allow Apps only from the Apple Store that have been tested and are secure</a:t>
            </a:r>
          </a:p>
        </p:txBody>
      </p:sp>
      <p:cxnSp>
        <p:nvCxnSpPr>
          <p:cNvPr id="8" name="Straight Arrow Connector 7"/>
          <p:cNvCxnSpPr/>
          <p:nvPr/>
        </p:nvCxnSpPr>
        <p:spPr>
          <a:xfrm flipH="1">
            <a:off x="2052230" y="1811516"/>
            <a:ext cx="986187" cy="78595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437508" y="4651047"/>
            <a:ext cx="2262552" cy="1009767"/>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9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8331"/>
            <a:ext cx="10515600" cy="1325563"/>
          </a:xfrm>
        </p:spPr>
        <p:txBody>
          <a:bodyPr>
            <a:normAutofit fontScale="90000"/>
          </a:bodyPr>
          <a:lstStyle/>
          <a:p>
            <a:r>
              <a:rPr lang="en-US" dirty="0"/>
              <a:t> Apple has built in Antivirus</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88476" y="906281"/>
            <a:ext cx="11447915" cy="1007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800" dirty="0">
                <a:solidFill>
                  <a:schemeClr val="tx1"/>
                </a:solidFill>
              </a:rPr>
              <a:t>Apple have some built in Malware protection (you can’t see it but it is there)  The next is X Protect open About this Mac </a:t>
            </a:r>
            <a:endParaRPr lang="en-GB" altLang="en-US" sz="2800" dirty="0">
              <a:solidFill>
                <a:schemeClr val="tx1"/>
              </a:solidFill>
            </a:endParaRP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34</a:t>
            </a:fld>
            <a:r>
              <a:rPr lang="en-US" sz="1400" dirty="0">
                <a:solidFill>
                  <a:srgbClr val="660066"/>
                </a:solidFill>
              </a:rPr>
              <a:t> </a:t>
            </a:r>
          </a:p>
        </p:txBody>
      </p:sp>
      <p:sp>
        <p:nvSpPr>
          <p:cNvPr id="6" name="TextBox 5"/>
          <p:cNvSpPr txBox="1"/>
          <p:nvPr/>
        </p:nvSpPr>
        <p:spPr>
          <a:xfrm>
            <a:off x="1376532" y="3902902"/>
            <a:ext cx="3124200" cy="369332"/>
          </a:xfrm>
          <a:prstGeom prst="rect">
            <a:avLst/>
          </a:prstGeom>
          <a:noFill/>
        </p:spPr>
        <p:txBody>
          <a:bodyPr wrap="square" rtlCol="0">
            <a:spAutoFit/>
          </a:bodyPr>
          <a:lstStyle/>
          <a:p>
            <a:r>
              <a:rPr lang="en-US" dirty="0"/>
              <a:t>Allow Apps only from Store</a:t>
            </a:r>
          </a:p>
        </p:txBody>
      </p:sp>
      <p:pic>
        <p:nvPicPr>
          <p:cNvPr id="7" name="Picture 6" descr="Screen Shot 2022-07-20 at 2.22.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72" y="1913462"/>
            <a:ext cx="4507135" cy="2389689"/>
          </a:xfrm>
          <a:prstGeom prst="rect">
            <a:avLst/>
          </a:prstGeom>
        </p:spPr>
      </p:pic>
      <p:pic>
        <p:nvPicPr>
          <p:cNvPr id="12" name="Picture 11" descr="Screen Shot 2022-07-20 at 2.2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24" y="5411055"/>
            <a:ext cx="9652000" cy="1016000"/>
          </a:xfrm>
          <a:prstGeom prst="rect">
            <a:avLst/>
          </a:prstGeom>
        </p:spPr>
      </p:pic>
      <p:pic>
        <p:nvPicPr>
          <p:cNvPr id="13" name="Picture 12" descr="Screen Shot 2022-07-20 at 2.21.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060" y="2751660"/>
            <a:ext cx="2616200" cy="1384300"/>
          </a:xfrm>
          <a:prstGeom prst="rect">
            <a:avLst/>
          </a:prstGeom>
        </p:spPr>
      </p:pic>
      <p:cxnSp>
        <p:nvCxnSpPr>
          <p:cNvPr id="8" name="Straight Arrow Connector 7"/>
          <p:cNvCxnSpPr/>
          <p:nvPr/>
        </p:nvCxnSpPr>
        <p:spPr>
          <a:xfrm flipV="1">
            <a:off x="3154355" y="3381926"/>
            <a:ext cx="3033016" cy="705642"/>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700060" y="3381926"/>
            <a:ext cx="1255195" cy="2082322"/>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003711" y="1629403"/>
            <a:ext cx="826952" cy="124784"/>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Screen Shot 2022-07-20 at 2.24.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663" y="1629403"/>
            <a:ext cx="2159000" cy="1193800"/>
          </a:xfrm>
          <a:prstGeom prst="rect">
            <a:avLst/>
          </a:prstGeom>
        </p:spPr>
      </p:pic>
    </p:spTree>
    <p:extLst>
      <p:ext uri="{BB962C8B-B14F-4D97-AF65-F5344CB8AC3E}">
        <p14:creationId xmlns:p14="http://schemas.microsoft.com/office/powerpoint/2010/main" val="30138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8331"/>
            <a:ext cx="10515600" cy="1325563"/>
          </a:xfrm>
        </p:spPr>
        <p:txBody>
          <a:bodyPr>
            <a:normAutofit fontScale="90000"/>
          </a:bodyPr>
          <a:lstStyle/>
          <a:p>
            <a:r>
              <a:rPr lang="en-US" dirty="0"/>
              <a:t> Apple has built in Antivirus</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88476" y="573843"/>
            <a:ext cx="11743256" cy="51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400" dirty="0">
                <a:solidFill>
                  <a:schemeClr val="tx1"/>
                </a:solidFill>
              </a:rPr>
              <a:t>Look to see if X Protect has spotted any cyber attacks from your hard drive</a:t>
            </a:r>
            <a:endParaRPr lang="en-GB" altLang="en-US" sz="2400"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35</a:t>
            </a:fld>
            <a:r>
              <a:rPr lang="en-US" sz="1400" dirty="0">
                <a:solidFill>
                  <a:srgbClr val="660066"/>
                </a:solidFill>
              </a:rPr>
              <a:t> </a:t>
            </a:r>
          </a:p>
        </p:txBody>
      </p:sp>
      <p:pic>
        <p:nvPicPr>
          <p:cNvPr id="4" name="Picture 3" descr="Screen Shot 2022-07-20 at 2.35.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06" y="2819972"/>
            <a:ext cx="3789579" cy="3634507"/>
          </a:xfrm>
          <a:prstGeom prst="rect">
            <a:avLst/>
          </a:prstGeom>
        </p:spPr>
      </p:pic>
      <p:pic>
        <p:nvPicPr>
          <p:cNvPr id="16" name="Picture 15" descr="Screen Shot 2022-07-20 at 2.31.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263" y="2386835"/>
            <a:ext cx="2565400" cy="1270000"/>
          </a:xfrm>
          <a:prstGeom prst="rect">
            <a:avLst/>
          </a:prstGeom>
        </p:spPr>
      </p:pic>
      <p:pic>
        <p:nvPicPr>
          <p:cNvPr id="18" name="Picture 17" descr="Screen Shot 2022-07-20 at 2.31.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813" y="1039426"/>
            <a:ext cx="4838700" cy="1422400"/>
          </a:xfrm>
          <a:prstGeom prst="rect">
            <a:avLst/>
          </a:prstGeom>
        </p:spPr>
      </p:pic>
      <p:pic>
        <p:nvPicPr>
          <p:cNvPr id="19" name="Picture 18" descr="Screen Shot 2022-07-20 at 2.30.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718" y="1890112"/>
            <a:ext cx="2857500" cy="1358900"/>
          </a:xfrm>
          <a:prstGeom prst="rect">
            <a:avLst/>
          </a:prstGeom>
        </p:spPr>
      </p:pic>
      <p:pic>
        <p:nvPicPr>
          <p:cNvPr id="23" name="Picture 22" descr="Screen Shot 2022-07-20 at 2.29.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476" y="1279045"/>
            <a:ext cx="2324100" cy="825500"/>
          </a:xfrm>
          <a:prstGeom prst="rect">
            <a:avLst/>
          </a:prstGeom>
        </p:spPr>
      </p:pic>
      <p:cxnSp>
        <p:nvCxnSpPr>
          <p:cNvPr id="27" name="Straight Arrow Connector 26"/>
          <p:cNvCxnSpPr/>
          <p:nvPr/>
        </p:nvCxnSpPr>
        <p:spPr>
          <a:xfrm flipV="1">
            <a:off x="7442565" y="2005246"/>
            <a:ext cx="1388098" cy="93363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85812" y="2598957"/>
            <a:ext cx="2314071" cy="369332"/>
          </a:xfrm>
          <a:prstGeom prst="rect">
            <a:avLst/>
          </a:prstGeom>
          <a:noFill/>
        </p:spPr>
        <p:txBody>
          <a:bodyPr wrap="square" rtlCol="0">
            <a:spAutoFit/>
          </a:bodyPr>
          <a:lstStyle/>
          <a:p>
            <a:r>
              <a:rPr lang="en-US" dirty="0"/>
              <a:t>Right Mouse Click</a:t>
            </a:r>
          </a:p>
        </p:txBody>
      </p:sp>
      <p:pic>
        <p:nvPicPr>
          <p:cNvPr id="41" name="Picture 40" descr="Screen Shot 2022-07-20 at 2.42.2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985" y="1197194"/>
            <a:ext cx="1727200" cy="533400"/>
          </a:xfrm>
          <a:prstGeom prst="rect">
            <a:avLst/>
          </a:prstGeom>
        </p:spPr>
      </p:pic>
      <p:cxnSp>
        <p:nvCxnSpPr>
          <p:cNvPr id="17" name="Straight Arrow Connector 16"/>
          <p:cNvCxnSpPr/>
          <p:nvPr/>
        </p:nvCxnSpPr>
        <p:spPr>
          <a:xfrm>
            <a:off x="1432398" y="1525310"/>
            <a:ext cx="1417632" cy="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3355007" y="1677710"/>
            <a:ext cx="528713" cy="61610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9465644" y="2104545"/>
            <a:ext cx="177204" cy="1144467"/>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2" name="Picture 51" descr="Screen Shot 2022-07-20 at 2.46.2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3971" y="3193253"/>
            <a:ext cx="2552700" cy="2476500"/>
          </a:xfrm>
          <a:prstGeom prst="rect">
            <a:avLst/>
          </a:prstGeom>
        </p:spPr>
      </p:pic>
      <p:cxnSp>
        <p:nvCxnSpPr>
          <p:cNvPr id="53" name="Straight Arrow Connector 52"/>
          <p:cNvCxnSpPr/>
          <p:nvPr/>
        </p:nvCxnSpPr>
        <p:spPr>
          <a:xfrm flipH="1">
            <a:off x="3765584" y="4637226"/>
            <a:ext cx="5700060" cy="38397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651603" y="3928351"/>
            <a:ext cx="3453060" cy="2585323"/>
          </a:xfrm>
          <a:prstGeom prst="rect">
            <a:avLst/>
          </a:prstGeom>
          <a:noFill/>
        </p:spPr>
        <p:txBody>
          <a:bodyPr wrap="square" rtlCol="0">
            <a:spAutoFit/>
          </a:bodyPr>
          <a:lstStyle/>
          <a:p>
            <a:r>
              <a:rPr lang="en-US" dirty="0"/>
              <a:t>You can look at your System and follow this path it will show you if  X-Protect has</a:t>
            </a:r>
          </a:p>
          <a:p>
            <a:endParaRPr lang="en-US" dirty="0"/>
          </a:p>
          <a:p>
            <a:r>
              <a:rPr lang="en-US" dirty="0"/>
              <a:t>Found any viruses.</a:t>
            </a:r>
          </a:p>
          <a:p>
            <a:endParaRPr lang="en-US" dirty="0"/>
          </a:p>
          <a:p>
            <a:r>
              <a:rPr lang="en-US" dirty="0"/>
              <a:t>NOTE: My computer will not show any because I do not have any Malware on my computer</a:t>
            </a:r>
          </a:p>
        </p:txBody>
      </p:sp>
    </p:spTree>
    <p:extLst>
      <p:ext uri="{BB962C8B-B14F-4D97-AF65-F5344CB8AC3E}">
        <p14:creationId xmlns:p14="http://schemas.microsoft.com/office/powerpoint/2010/main" val="22051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8331"/>
            <a:ext cx="10515600" cy="1325563"/>
          </a:xfrm>
        </p:spPr>
        <p:txBody>
          <a:bodyPr>
            <a:normAutofit fontScale="90000"/>
          </a:bodyPr>
          <a:lstStyle/>
          <a:p>
            <a:r>
              <a:rPr lang="en-US" dirty="0"/>
              <a:t> Apple has built in Antivirus 2</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88476" y="573843"/>
            <a:ext cx="11743256" cy="51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400" dirty="0">
                <a:solidFill>
                  <a:schemeClr val="tx1"/>
                </a:solidFill>
              </a:rPr>
              <a:t>Look to see if X Protect has spotted any cyber attacks from your hard drive</a:t>
            </a:r>
            <a:endParaRPr lang="en-GB" altLang="en-US" sz="2400"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36</a:t>
            </a:fld>
            <a:r>
              <a:rPr lang="en-US" sz="1400" dirty="0">
                <a:solidFill>
                  <a:srgbClr val="660066"/>
                </a:solidFill>
              </a:rPr>
              <a:t> </a:t>
            </a:r>
          </a:p>
        </p:txBody>
      </p:sp>
      <p:sp>
        <p:nvSpPr>
          <p:cNvPr id="20" name="TextBox 19"/>
          <p:cNvSpPr txBox="1"/>
          <p:nvPr/>
        </p:nvSpPr>
        <p:spPr>
          <a:xfrm>
            <a:off x="309344" y="1424954"/>
            <a:ext cx="6247201" cy="369332"/>
          </a:xfrm>
          <a:prstGeom prst="rect">
            <a:avLst/>
          </a:prstGeom>
          <a:noFill/>
        </p:spPr>
        <p:txBody>
          <a:bodyPr wrap="square" rtlCol="0">
            <a:spAutoFit/>
          </a:bodyPr>
          <a:lstStyle/>
          <a:p>
            <a:r>
              <a:rPr lang="en-US" dirty="0"/>
              <a:t>A virus like </a:t>
            </a:r>
            <a:r>
              <a:rPr lang="en-US" b="1" dirty="0"/>
              <a:t>Genio.g.1 </a:t>
            </a:r>
            <a:r>
              <a:rPr lang="en-US" dirty="0"/>
              <a:t>might be seen so we can see what it is</a:t>
            </a:r>
          </a:p>
        </p:txBody>
      </p:sp>
      <p:pic>
        <p:nvPicPr>
          <p:cNvPr id="6" name="Picture 5" descr="Screen Shot 2022-07-20 at 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44" y="1794286"/>
            <a:ext cx="8140700" cy="3136900"/>
          </a:xfrm>
          <a:prstGeom prst="rect">
            <a:avLst/>
          </a:prstGeom>
        </p:spPr>
      </p:pic>
      <p:cxnSp>
        <p:nvCxnSpPr>
          <p:cNvPr id="43" name="Straight Arrow Connector 42"/>
          <p:cNvCxnSpPr/>
          <p:nvPr/>
        </p:nvCxnSpPr>
        <p:spPr>
          <a:xfrm>
            <a:off x="1904942" y="1794286"/>
            <a:ext cx="457777" cy="361877"/>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41719" y="5789149"/>
            <a:ext cx="7486866" cy="369332"/>
          </a:xfrm>
          <a:prstGeom prst="rect">
            <a:avLst/>
          </a:prstGeom>
          <a:noFill/>
        </p:spPr>
        <p:txBody>
          <a:bodyPr wrap="square" rtlCol="0">
            <a:spAutoFit/>
          </a:bodyPr>
          <a:lstStyle/>
          <a:p>
            <a:r>
              <a:rPr lang="en-US" dirty="0"/>
              <a:t>X Protect would have removed this</a:t>
            </a:r>
          </a:p>
        </p:txBody>
      </p:sp>
      <p:pic>
        <p:nvPicPr>
          <p:cNvPr id="11" name="Picture 10" descr="Screen Shot 2022-07-20 at 2.5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601" y="5101571"/>
            <a:ext cx="6692900" cy="1168400"/>
          </a:xfrm>
          <a:prstGeom prst="rect">
            <a:avLst/>
          </a:prstGeom>
        </p:spPr>
      </p:pic>
    </p:spTree>
    <p:extLst>
      <p:ext uri="{BB962C8B-B14F-4D97-AF65-F5344CB8AC3E}">
        <p14:creationId xmlns:p14="http://schemas.microsoft.com/office/powerpoint/2010/main" val="20554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8331"/>
            <a:ext cx="10515600" cy="1325563"/>
          </a:xfrm>
        </p:spPr>
        <p:txBody>
          <a:bodyPr>
            <a:normAutofit fontScale="90000"/>
          </a:bodyPr>
          <a:lstStyle/>
          <a:p>
            <a:r>
              <a:rPr lang="en-US" dirty="0"/>
              <a:t> Apple has built in Antivirus 3</a:t>
            </a:r>
            <a:br>
              <a:rPr lang="en-US" dirty="0"/>
            </a:br>
            <a:br>
              <a:rPr lang="en-US" dirty="0"/>
            </a:br>
            <a:endParaRPr lang="en-US" dirty="0"/>
          </a:p>
        </p:txBody>
      </p:sp>
      <p:sp>
        <p:nvSpPr>
          <p:cNvPr id="9" name="Rectangle 8">
            <a:extLst>
              <a:ext uri="{FF2B5EF4-FFF2-40B4-BE49-F238E27FC236}">
                <a16:creationId xmlns:a16="http://schemas.microsoft.com/office/drawing/2014/main" id="{CCDEBFFD-7F45-467E-0F91-7DFD629C45FF}"/>
              </a:ext>
            </a:extLst>
          </p:cNvPr>
          <p:cNvSpPr>
            <a:spLocks noChangeArrowheads="1"/>
          </p:cNvSpPr>
          <p:nvPr/>
        </p:nvSpPr>
        <p:spPr bwMode="auto">
          <a:xfrm>
            <a:off x="188476" y="906281"/>
            <a:ext cx="11447915" cy="1007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nSpc>
                <a:spcPct val="100000"/>
              </a:lnSpc>
              <a:spcBef>
                <a:spcPct val="0"/>
              </a:spcBef>
              <a:buNone/>
            </a:pPr>
            <a:r>
              <a:rPr lang="en-AU" altLang="en-US" sz="2800" dirty="0">
                <a:solidFill>
                  <a:schemeClr val="tx1"/>
                </a:solidFill>
              </a:rPr>
              <a:t>Apple have some built in Malware protection (you can’t see it but it is there)  The last is MRT About this Mac </a:t>
            </a:r>
            <a:endParaRPr lang="en-GB" altLang="en-US" sz="2800" dirty="0">
              <a:solidFill>
                <a:schemeClr val="tx1"/>
              </a:solidFill>
            </a:endParaRPr>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37</a:t>
            </a:fld>
            <a:r>
              <a:rPr lang="en-US" sz="1400" dirty="0">
                <a:solidFill>
                  <a:srgbClr val="660066"/>
                </a:solidFill>
              </a:rPr>
              <a:t> </a:t>
            </a:r>
          </a:p>
        </p:txBody>
      </p:sp>
      <p:sp>
        <p:nvSpPr>
          <p:cNvPr id="6" name="TextBox 5"/>
          <p:cNvSpPr txBox="1"/>
          <p:nvPr/>
        </p:nvSpPr>
        <p:spPr>
          <a:xfrm>
            <a:off x="1376532" y="3902902"/>
            <a:ext cx="3124200" cy="369332"/>
          </a:xfrm>
          <a:prstGeom prst="rect">
            <a:avLst/>
          </a:prstGeom>
          <a:noFill/>
        </p:spPr>
        <p:txBody>
          <a:bodyPr wrap="square" rtlCol="0">
            <a:spAutoFit/>
          </a:bodyPr>
          <a:lstStyle/>
          <a:p>
            <a:r>
              <a:rPr lang="en-US" dirty="0"/>
              <a:t>Allow Apps only from Store</a:t>
            </a:r>
          </a:p>
        </p:txBody>
      </p:sp>
      <p:pic>
        <p:nvPicPr>
          <p:cNvPr id="7" name="Picture 6" descr="Screen Shot 2022-07-20 at 2.22.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72" y="1913462"/>
            <a:ext cx="4507135" cy="2389689"/>
          </a:xfrm>
          <a:prstGeom prst="rect">
            <a:avLst/>
          </a:prstGeom>
        </p:spPr>
      </p:pic>
      <p:pic>
        <p:nvPicPr>
          <p:cNvPr id="13" name="Picture 12" descr="Screen Shot 2022-07-20 at 2.2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518" y="2920381"/>
            <a:ext cx="2616200" cy="1384300"/>
          </a:xfrm>
          <a:prstGeom prst="rect">
            <a:avLst/>
          </a:prstGeom>
        </p:spPr>
      </p:pic>
      <p:cxnSp>
        <p:nvCxnSpPr>
          <p:cNvPr id="8" name="Straight Arrow Connector 7"/>
          <p:cNvCxnSpPr/>
          <p:nvPr/>
        </p:nvCxnSpPr>
        <p:spPr>
          <a:xfrm flipV="1">
            <a:off x="3154355" y="3381926"/>
            <a:ext cx="3033016" cy="705642"/>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718428" y="1913462"/>
            <a:ext cx="2830899" cy="114529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Screen Shot 2022-07-20 at 2.2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358" y="1463894"/>
            <a:ext cx="2159000" cy="1193800"/>
          </a:xfrm>
          <a:prstGeom prst="rect">
            <a:avLst/>
          </a:prstGeom>
        </p:spPr>
      </p:pic>
      <p:pic>
        <p:nvPicPr>
          <p:cNvPr id="14" name="Picture 13" descr="Screen Shot 2022-07-20 at 3.01.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695073"/>
            <a:ext cx="9525000" cy="698500"/>
          </a:xfrm>
          <a:prstGeom prst="rect">
            <a:avLst/>
          </a:prstGeom>
        </p:spPr>
      </p:pic>
      <p:cxnSp>
        <p:nvCxnSpPr>
          <p:cNvPr id="11" name="Straight Arrow Connector 10"/>
          <p:cNvCxnSpPr/>
          <p:nvPr/>
        </p:nvCxnSpPr>
        <p:spPr>
          <a:xfrm flipH="1">
            <a:off x="2387139" y="3580083"/>
            <a:ext cx="4162188" cy="149935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8768718" y="1720052"/>
            <a:ext cx="3070034" cy="2308324"/>
          </a:xfrm>
          <a:prstGeom prst="rect">
            <a:avLst/>
          </a:prstGeom>
        </p:spPr>
        <p:txBody>
          <a:bodyPr wrap="square">
            <a:spAutoFit/>
          </a:bodyPr>
          <a:lstStyle/>
          <a:p>
            <a:r>
              <a:rPr lang="en-AU" altLang="en-US" sz="3600" dirty="0"/>
              <a:t>MRT Malware Removal Tool</a:t>
            </a:r>
          </a:p>
          <a:p>
            <a:r>
              <a:rPr lang="en-US" sz="3600" dirty="0"/>
              <a:t>I</a:t>
            </a:r>
            <a:r>
              <a:rPr lang="en-AU" sz="3600" dirty="0"/>
              <a:t>t runs in the background</a:t>
            </a:r>
            <a:endParaRPr lang="en-US" sz="3600" dirty="0"/>
          </a:p>
        </p:txBody>
      </p:sp>
      <p:sp>
        <p:nvSpPr>
          <p:cNvPr id="15" name="Rectangle 14"/>
          <p:cNvSpPr/>
          <p:nvPr/>
        </p:nvSpPr>
        <p:spPr>
          <a:xfrm>
            <a:off x="6955256" y="6151705"/>
            <a:ext cx="4944570"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xp_VaiqQFmI</a:t>
            </a:r>
            <a:endParaRPr lang="en-US" dirty="0"/>
          </a:p>
        </p:txBody>
      </p:sp>
      <p:sp>
        <p:nvSpPr>
          <p:cNvPr id="23" name="TextBox 22"/>
          <p:cNvSpPr txBox="1"/>
          <p:nvPr/>
        </p:nvSpPr>
        <p:spPr>
          <a:xfrm>
            <a:off x="323172" y="5691413"/>
            <a:ext cx="9102962" cy="369332"/>
          </a:xfrm>
          <a:prstGeom prst="rect">
            <a:avLst/>
          </a:prstGeom>
          <a:noFill/>
        </p:spPr>
        <p:txBody>
          <a:bodyPr wrap="square" rtlCol="0">
            <a:spAutoFit/>
          </a:bodyPr>
          <a:lstStyle/>
          <a:p>
            <a:r>
              <a:rPr lang="en-US" dirty="0"/>
              <a:t>Ensure your system is updated</a:t>
            </a:r>
          </a:p>
        </p:txBody>
      </p:sp>
    </p:spTree>
    <p:extLst>
      <p:ext uri="{BB962C8B-B14F-4D97-AF65-F5344CB8AC3E}">
        <p14:creationId xmlns:p14="http://schemas.microsoft.com/office/powerpoint/2010/main" val="65874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226" y="515112"/>
            <a:ext cx="10515600" cy="1325563"/>
          </a:xfrm>
        </p:spPr>
        <p:txBody>
          <a:bodyPr>
            <a:normAutofit fontScale="90000"/>
          </a:bodyPr>
          <a:lstStyle/>
          <a:p>
            <a:r>
              <a:rPr lang="en-US" dirty="0"/>
              <a:t> Viruses &amp; Hacking</a:t>
            </a:r>
            <a:br>
              <a:rPr lang="en-US" dirty="0"/>
            </a:br>
            <a:br>
              <a:rPr lang="en-US" dirty="0"/>
            </a:br>
            <a:endParaRPr lang="en-US" dirty="0"/>
          </a:p>
        </p:txBody>
      </p:sp>
      <p:sp>
        <p:nvSpPr>
          <p:cNvPr id="10" name="Rectangle 9">
            <a:extLst>
              <a:ext uri="{FF2B5EF4-FFF2-40B4-BE49-F238E27FC236}">
                <a16:creationId xmlns:a16="http://schemas.microsoft.com/office/drawing/2014/main" id="{66D08D10-450F-1758-C4C8-F0087BDEEAF4}"/>
              </a:ext>
            </a:extLst>
          </p:cNvPr>
          <p:cNvSpPr>
            <a:spLocks noChangeArrowheads="1"/>
          </p:cNvSpPr>
          <p:nvPr/>
        </p:nvSpPr>
        <p:spPr bwMode="auto">
          <a:xfrm>
            <a:off x="2279650" y="1177894"/>
            <a:ext cx="7632700" cy="57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2" charset="0"/>
                <a:cs typeface="Sassoon Infant Rg" pitchFamily="2" charset="0"/>
              </a:defRPr>
            </a:lvl9pPr>
          </a:lstStyle>
          <a:p>
            <a:pPr algn="ctr" eaLnBrk="1" hangingPunct="1">
              <a:lnSpc>
                <a:spcPct val="100000"/>
              </a:lnSpc>
              <a:spcBef>
                <a:spcPct val="0"/>
              </a:spcBef>
              <a:buFontTx/>
              <a:buNone/>
            </a:pPr>
            <a:endParaRPr lang="en-GB" altLang="en-US" sz="2800" b="1" dirty="0">
              <a:solidFill>
                <a:schemeClr val="tx1"/>
              </a:solidFill>
            </a:endParaRP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38</a:t>
            </a:fld>
            <a:r>
              <a:rPr lang="en-US" sz="1400" dirty="0">
                <a:solidFill>
                  <a:srgbClr val="660066"/>
                </a:solidFill>
              </a:rPr>
              <a:t> </a:t>
            </a:r>
          </a:p>
        </p:txBody>
      </p:sp>
      <p:sp>
        <p:nvSpPr>
          <p:cNvPr id="18" name="TextBox 17">
            <a:extLst>
              <a:ext uri="{FF2B5EF4-FFF2-40B4-BE49-F238E27FC236}">
                <a16:creationId xmlns:a16="http://schemas.microsoft.com/office/drawing/2014/main" id="{18D80465-157A-8748-8CDE-8A9785B5617B}"/>
              </a:ext>
            </a:extLst>
          </p:cNvPr>
          <p:cNvSpPr txBox="1"/>
          <p:nvPr/>
        </p:nvSpPr>
        <p:spPr>
          <a:xfrm>
            <a:off x="3814694" y="2921168"/>
            <a:ext cx="6097656" cy="1015663"/>
          </a:xfrm>
          <a:prstGeom prst="rect">
            <a:avLst/>
          </a:prstGeom>
          <a:noFill/>
        </p:spPr>
        <p:txBody>
          <a:bodyPr wrap="square">
            <a:spAutoFit/>
          </a:bodyPr>
          <a:lstStyle/>
          <a:p>
            <a:r>
              <a:rPr lang="en-US" sz="6000" dirty="0"/>
              <a:t>The End</a:t>
            </a:r>
          </a:p>
        </p:txBody>
      </p:sp>
    </p:spTree>
    <p:extLst>
      <p:ext uri="{BB962C8B-B14F-4D97-AF65-F5344CB8AC3E}">
        <p14:creationId xmlns:p14="http://schemas.microsoft.com/office/powerpoint/2010/main" val="247919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458" y="-127520"/>
            <a:ext cx="10515600" cy="660856"/>
          </a:xfrm>
        </p:spPr>
        <p:txBody>
          <a:bodyPr>
            <a:normAutofit fontScale="90000"/>
          </a:bodyPr>
          <a:lstStyle/>
          <a:p>
            <a:br>
              <a:rPr lang="en-US" dirty="0"/>
            </a:br>
            <a:r>
              <a:rPr lang="en-AU" dirty="0"/>
              <a:t>Bot Nets  </a:t>
            </a:r>
            <a:r>
              <a:rPr lang="en-AU" sz="2700" dirty="0"/>
              <a:t>&amp; </a:t>
            </a:r>
            <a:r>
              <a:rPr lang="en-US" sz="2700" dirty="0"/>
              <a:t>Denial of Service – </a:t>
            </a:r>
            <a:r>
              <a:rPr lang="en-US" sz="2700" dirty="0">
                <a:solidFill>
                  <a:srgbClr val="C00000"/>
                </a:solidFill>
              </a:rPr>
              <a:t>Your network has been compromised!!!</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4</a:t>
            </a:fld>
            <a:r>
              <a:rPr lang="en-US" sz="1400" dirty="0">
                <a:solidFill>
                  <a:srgbClr val="660066"/>
                </a:solidFill>
              </a:rPr>
              <a:t> </a:t>
            </a:r>
          </a:p>
        </p:txBody>
      </p:sp>
      <p:sp>
        <p:nvSpPr>
          <p:cNvPr id="4" name="Rectangle 3"/>
          <p:cNvSpPr/>
          <p:nvPr/>
        </p:nvSpPr>
        <p:spPr>
          <a:xfrm>
            <a:off x="130457" y="731764"/>
            <a:ext cx="11746803" cy="3170099"/>
          </a:xfrm>
          <a:prstGeom prst="rect">
            <a:avLst/>
          </a:prstGeom>
        </p:spPr>
        <p:txBody>
          <a:bodyPr wrap="square">
            <a:spAutoFit/>
          </a:bodyPr>
          <a:lstStyle/>
          <a:p>
            <a:r>
              <a:rPr lang="en-US" sz="2000" dirty="0"/>
              <a:t>A botnet (</a:t>
            </a:r>
            <a:r>
              <a:rPr lang="en-US" sz="2000" dirty="0">
                <a:solidFill>
                  <a:srgbClr val="C00000"/>
                </a:solidFill>
              </a:rPr>
              <a:t>is </a:t>
            </a:r>
            <a:r>
              <a:rPr lang="en-AU" sz="2000" dirty="0">
                <a:solidFill>
                  <a:srgbClr val="C00000"/>
                </a:solidFill>
                <a:effectLst/>
              </a:rPr>
              <a:t>an autonomous program on the internet or another network that can interact with systems or users on your network.</a:t>
            </a:r>
            <a:r>
              <a:rPr lang="en-US" sz="2000" dirty="0"/>
              <a:t>) It isn’t a type of malware, but a network of computers or computer code that can carry out or execute malware. Attackers infect a group of computers with malicious software known as “bots,” which are capable of receiving commands from their controller.</a:t>
            </a:r>
          </a:p>
          <a:p>
            <a:endParaRPr lang="en-US" sz="2400" dirty="0"/>
          </a:p>
          <a:p>
            <a:br>
              <a:rPr lang="en-AU" sz="2400" dirty="0"/>
            </a:br>
            <a:endParaRPr lang="en-AU" sz="2400" dirty="0"/>
          </a:p>
          <a:p>
            <a:endParaRPr lang="en-US" sz="2400" dirty="0"/>
          </a:p>
          <a:p>
            <a:endParaRPr lang="en-US" sz="2400" dirty="0"/>
          </a:p>
        </p:txBody>
      </p:sp>
      <p:sp>
        <p:nvSpPr>
          <p:cNvPr id="10" name="TextBox 9">
            <a:extLst>
              <a:ext uri="{FF2B5EF4-FFF2-40B4-BE49-F238E27FC236}">
                <a16:creationId xmlns:a16="http://schemas.microsoft.com/office/drawing/2014/main" id="{5550648E-3C6C-1EE3-73DA-C71B035DF1D7}"/>
              </a:ext>
            </a:extLst>
          </p:cNvPr>
          <p:cNvSpPr txBox="1"/>
          <p:nvPr/>
        </p:nvSpPr>
        <p:spPr>
          <a:xfrm>
            <a:off x="137000" y="3420416"/>
            <a:ext cx="7424294" cy="1323439"/>
          </a:xfrm>
          <a:prstGeom prst="rect">
            <a:avLst/>
          </a:prstGeom>
          <a:noFill/>
        </p:spPr>
        <p:txBody>
          <a:bodyPr wrap="square">
            <a:spAutoFit/>
          </a:bodyPr>
          <a:lstStyle/>
          <a:p>
            <a:r>
              <a:rPr lang="en-AU" sz="2000" dirty="0"/>
              <a:t>The corrupted devices involved could be computers, PC, or many other data-driven devices. From another angle, a DDoS attack can look like a traffic jam created intentionally so that desired end-users don’t reach their destinations.</a:t>
            </a:r>
          </a:p>
        </p:txBody>
      </p:sp>
      <p:sp>
        <p:nvSpPr>
          <p:cNvPr id="8" name="TextBox 7">
            <a:extLst>
              <a:ext uri="{FF2B5EF4-FFF2-40B4-BE49-F238E27FC236}">
                <a16:creationId xmlns:a16="http://schemas.microsoft.com/office/drawing/2014/main" id="{2DB11783-1A5E-7042-9E92-D312263951AE}"/>
              </a:ext>
            </a:extLst>
          </p:cNvPr>
          <p:cNvSpPr txBox="1"/>
          <p:nvPr/>
        </p:nvSpPr>
        <p:spPr>
          <a:xfrm>
            <a:off x="137000" y="1962871"/>
            <a:ext cx="7424294" cy="1323439"/>
          </a:xfrm>
          <a:prstGeom prst="rect">
            <a:avLst/>
          </a:prstGeom>
          <a:noFill/>
        </p:spPr>
        <p:txBody>
          <a:bodyPr wrap="square">
            <a:spAutoFit/>
          </a:bodyPr>
          <a:lstStyle/>
          <a:p>
            <a:r>
              <a:rPr lang="en-AU" sz="2000" dirty="0"/>
              <a:t>By literal definition, botnet refers to the web of blighted or hijacked computers used for processes like sending spam emails, distributing malware, and framing DDoS attacks. Activation of botnet doesn’t mandate the permission of the device owner. </a:t>
            </a:r>
            <a:endParaRPr lang="en-US" sz="2000" dirty="0"/>
          </a:p>
        </p:txBody>
      </p:sp>
      <p:sp>
        <p:nvSpPr>
          <p:cNvPr id="11" name="TextBox 10">
            <a:extLst>
              <a:ext uri="{FF2B5EF4-FFF2-40B4-BE49-F238E27FC236}">
                <a16:creationId xmlns:a16="http://schemas.microsoft.com/office/drawing/2014/main" id="{4A2B3FCE-112C-2D43-975A-03BD4122BE12}"/>
              </a:ext>
            </a:extLst>
          </p:cNvPr>
          <p:cNvSpPr txBox="1"/>
          <p:nvPr/>
        </p:nvSpPr>
        <p:spPr>
          <a:xfrm>
            <a:off x="208722" y="4936543"/>
            <a:ext cx="11983278" cy="1508105"/>
          </a:xfrm>
          <a:prstGeom prst="rect">
            <a:avLst/>
          </a:prstGeom>
          <a:noFill/>
        </p:spPr>
        <p:txBody>
          <a:bodyPr wrap="square">
            <a:spAutoFit/>
          </a:bodyPr>
          <a:lstStyle/>
          <a:p>
            <a:r>
              <a:rPr lang="en-AU" sz="2000" dirty="0">
                <a:solidFill>
                  <a:schemeClr val="accent1">
                    <a:lumMod val="50000"/>
                  </a:schemeClr>
                </a:solidFill>
              </a:rPr>
              <a:t>How to help stop or prevent Bot Net attacks</a:t>
            </a:r>
          </a:p>
          <a:p>
            <a:r>
              <a:rPr lang="en-AU" dirty="0">
                <a:solidFill>
                  <a:schemeClr val="accent1">
                    <a:lumMod val="50000"/>
                  </a:schemeClr>
                </a:solidFill>
              </a:rPr>
              <a:t>1. Run good quality antivirus </a:t>
            </a:r>
          </a:p>
          <a:p>
            <a:r>
              <a:rPr lang="en-AU" dirty="0">
                <a:solidFill>
                  <a:schemeClr val="accent1">
                    <a:lumMod val="50000"/>
                  </a:schemeClr>
                </a:solidFill>
              </a:rPr>
              <a:t>2. Save all your passwords and settings, then Once a week or once a month reset the modem device, and if you think that you have been attacked reset the modem to default setting (usually a pin push hole on the modem) and start over again, but you will need your passwords and current settings and it will take time.</a:t>
            </a:r>
            <a:endParaRPr lang="en-US" dirty="0">
              <a:solidFill>
                <a:schemeClr val="accent1">
                  <a:lumMod val="50000"/>
                </a:schemeClr>
              </a:solidFill>
            </a:endParaRPr>
          </a:p>
        </p:txBody>
      </p:sp>
      <p:pic>
        <p:nvPicPr>
          <p:cNvPr id="12" name="Picture 11">
            <a:extLst>
              <a:ext uri="{FF2B5EF4-FFF2-40B4-BE49-F238E27FC236}">
                <a16:creationId xmlns:a16="http://schemas.microsoft.com/office/drawing/2014/main" id="{55B4DA7F-A7CD-584A-8C85-D456328B90F0}"/>
              </a:ext>
            </a:extLst>
          </p:cNvPr>
          <p:cNvPicPr>
            <a:picLocks noChangeAspect="1"/>
          </p:cNvPicPr>
          <p:nvPr/>
        </p:nvPicPr>
        <p:blipFill>
          <a:blip r:embed="rId2"/>
          <a:stretch>
            <a:fillRect/>
          </a:stretch>
        </p:blipFill>
        <p:spPr>
          <a:xfrm>
            <a:off x="7469499" y="1903772"/>
            <a:ext cx="4585501" cy="2852498"/>
          </a:xfrm>
          <a:prstGeom prst="rect">
            <a:avLst/>
          </a:prstGeom>
        </p:spPr>
      </p:pic>
      <p:sp>
        <p:nvSpPr>
          <p:cNvPr id="14" name="TextBox 13">
            <a:extLst>
              <a:ext uri="{FF2B5EF4-FFF2-40B4-BE49-F238E27FC236}">
                <a16:creationId xmlns:a16="http://schemas.microsoft.com/office/drawing/2014/main" id="{E7ABE81E-7AF1-3345-A75C-4D0DC65257ED}"/>
              </a:ext>
            </a:extLst>
          </p:cNvPr>
          <p:cNvSpPr txBox="1"/>
          <p:nvPr/>
        </p:nvSpPr>
        <p:spPr>
          <a:xfrm>
            <a:off x="7801640" y="4937797"/>
            <a:ext cx="6140302" cy="246221"/>
          </a:xfrm>
          <a:prstGeom prst="rect">
            <a:avLst/>
          </a:prstGeom>
          <a:noFill/>
        </p:spPr>
        <p:txBody>
          <a:bodyPr wrap="square">
            <a:spAutoFit/>
          </a:bodyPr>
          <a:lstStyle/>
          <a:p>
            <a:r>
              <a:rPr lang="en-US" sz="1000" dirty="0"/>
              <a:t>https://</a:t>
            </a:r>
            <a:r>
              <a:rPr lang="en-US" sz="1000" dirty="0" err="1"/>
              <a:t>www.wallarm.com</a:t>
            </a:r>
            <a:r>
              <a:rPr lang="en-US" sz="1000" dirty="0"/>
              <a:t>/what/what-is-a-botnet</a:t>
            </a:r>
          </a:p>
        </p:txBody>
      </p:sp>
    </p:spTree>
    <p:extLst>
      <p:ext uri="{BB962C8B-B14F-4D97-AF65-F5344CB8AC3E}">
        <p14:creationId xmlns:p14="http://schemas.microsoft.com/office/powerpoint/2010/main" val="289256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134"/>
            <a:ext cx="10515600" cy="660856"/>
          </a:xfrm>
        </p:spPr>
        <p:txBody>
          <a:bodyPr>
            <a:normAutofit fontScale="90000"/>
          </a:bodyPr>
          <a:lstStyle/>
          <a:p>
            <a:br>
              <a:rPr lang="en-US" dirty="0"/>
            </a:br>
            <a:r>
              <a:rPr lang="en-AU" dirty="0"/>
              <a:t>Bot Nets  &amp; </a:t>
            </a:r>
            <a:r>
              <a:rPr lang="en-US" dirty="0"/>
              <a:t>Denial of Service</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5</a:t>
            </a:fld>
            <a:r>
              <a:rPr lang="en-US" sz="1400" dirty="0">
                <a:solidFill>
                  <a:srgbClr val="660066"/>
                </a:solidFill>
              </a:rPr>
              <a:t> </a:t>
            </a:r>
          </a:p>
        </p:txBody>
      </p:sp>
      <p:sp>
        <p:nvSpPr>
          <p:cNvPr id="4" name="Rectangle 3"/>
          <p:cNvSpPr/>
          <p:nvPr/>
        </p:nvSpPr>
        <p:spPr>
          <a:xfrm>
            <a:off x="95171" y="760204"/>
            <a:ext cx="11059626" cy="2585323"/>
          </a:xfrm>
          <a:prstGeom prst="rect">
            <a:avLst/>
          </a:prstGeom>
        </p:spPr>
        <p:txBody>
          <a:bodyPr wrap="square">
            <a:spAutoFit/>
          </a:bodyPr>
          <a:lstStyle/>
          <a:p>
            <a:r>
              <a:rPr lang="en-AU" sz="2400" dirty="0"/>
              <a:t>Alone, botnets are not detrimental to the network and can be used for crucial tasks like chatroom management and tracking the points accumulated during online games. The controlling party of the botnet is known as a bot-herder and each individual machine, concerned in the network, is known as a bot.</a:t>
            </a:r>
            <a:br>
              <a:rPr lang="en-AU" dirty="0"/>
            </a:br>
            <a:endParaRPr lang="en-AU" dirty="0"/>
          </a:p>
          <a:p>
            <a:br>
              <a:rPr lang="en-AU" sz="2400" dirty="0"/>
            </a:br>
            <a:endParaRPr lang="en-US" sz="2400" dirty="0"/>
          </a:p>
        </p:txBody>
      </p:sp>
      <p:pic>
        <p:nvPicPr>
          <p:cNvPr id="8" name="Picture 7" descr="Diagram&#10;&#10;Description automatically generated">
            <a:extLst>
              <a:ext uri="{FF2B5EF4-FFF2-40B4-BE49-F238E27FC236}">
                <a16:creationId xmlns:a16="http://schemas.microsoft.com/office/drawing/2014/main" id="{61E8A6A4-832F-45DA-EBFA-942966918E86}"/>
              </a:ext>
            </a:extLst>
          </p:cNvPr>
          <p:cNvPicPr>
            <a:picLocks noChangeAspect="1"/>
          </p:cNvPicPr>
          <p:nvPr/>
        </p:nvPicPr>
        <p:blipFill>
          <a:blip r:embed="rId2"/>
          <a:stretch>
            <a:fillRect/>
          </a:stretch>
        </p:blipFill>
        <p:spPr>
          <a:xfrm>
            <a:off x="360214" y="4132190"/>
            <a:ext cx="5003800" cy="2324100"/>
          </a:xfrm>
          <a:prstGeom prst="rect">
            <a:avLst/>
          </a:prstGeom>
        </p:spPr>
      </p:pic>
      <p:sp>
        <p:nvSpPr>
          <p:cNvPr id="7" name="TextBox 6">
            <a:extLst>
              <a:ext uri="{FF2B5EF4-FFF2-40B4-BE49-F238E27FC236}">
                <a16:creationId xmlns:a16="http://schemas.microsoft.com/office/drawing/2014/main" id="{0A057540-1A4D-EDF5-CCB2-4C7F84851A64}"/>
              </a:ext>
            </a:extLst>
          </p:cNvPr>
          <p:cNvSpPr txBox="1"/>
          <p:nvPr/>
        </p:nvSpPr>
        <p:spPr>
          <a:xfrm>
            <a:off x="95171" y="2364039"/>
            <a:ext cx="11222186" cy="1569660"/>
          </a:xfrm>
          <a:prstGeom prst="rect">
            <a:avLst/>
          </a:prstGeom>
          <a:noFill/>
        </p:spPr>
        <p:txBody>
          <a:bodyPr wrap="square">
            <a:spAutoFit/>
          </a:bodyPr>
          <a:lstStyle/>
          <a:p>
            <a:r>
              <a:rPr lang="en-AU" sz="2400" dirty="0"/>
              <a:t>DDoS or </a:t>
            </a:r>
            <a:r>
              <a:rPr lang="en-AU" sz="2400" u="sng" dirty="0">
                <a:hlinkClick r:id="rId3"/>
              </a:rPr>
              <a:t>Distributed Denial-of-service attack</a:t>
            </a:r>
            <a:r>
              <a:rPr lang="en-AU" sz="2400" dirty="0"/>
              <a:t> involves disturbing the customary traffic of a server in a way that actual or intended audiences are not able to access the website. The attack gains its efficacy from using the assorted corrupted systems as the sources of creating disturbing traffic. </a:t>
            </a:r>
          </a:p>
        </p:txBody>
      </p:sp>
      <p:sp>
        <p:nvSpPr>
          <p:cNvPr id="9" name="TextBox 8">
            <a:extLst>
              <a:ext uri="{FF2B5EF4-FFF2-40B4-BE49-F238E27FC236}">
                <a16:creationId xmlns:a16="http://schemas.microsoft.com/office/drawing/2014/main" id="{3CBD0783-7769-3E1F-1E1F-38E6A08B293B}"/>
              </a:ext>
            </a:extLst>
          </p:cNvPr>
          <p:cNvSpPr txBox="1"/>
          <p:nvPr/>
        </p:nvSpPr>
        <p:spPr>
          <a:xfrm>
            <a:off x="6394664" y="157302"/>
            <a:ext cx="6208642" cy="461665"/>
          </a:xfrm>
          <a:prstGeom prst="rect">
            <a:avLst/>
          </a:prstGeom>
          <a:noFill/>
        </p:spPr>
        <p:txBody>
          <a:bodyPr wrap="square" rtlCol="0">
            <a:spAutoFit/>
          </a:bodyPr>
          <a:lstStyle/>
          <a:p>
            <a:r>
              <a:rPr lang="en-US" sz="2400" b="1" dirty="0">
                <a:solidFill>
                  <a:srgbClr val="7030A0"/>
                </a:solidFill>
              </a:rPr>
              <a:t>Usually found from On-line  Gaming </a:t>
            </a:r>
          </a:p>
        </p:txBody>
      </p:sp>
      <p:sp>
        <p:nvSpPr>
          <p:cNvPr id="11" name="TextBox 10">
            <a:extLst>
              <a:ext uri="{FF2B5EF4-FFF2-40B4-BE49-F238E27FC236}">
                <a16:creationId xmlns:a16="http://schemas.microsoft.com/office/drawing/2014/main" id="{E08D0ADC-6196-151C-114D-FA8C3F10293C}"/>
              </a:ext>
            </a:extLst>
          </p:cNvPr>
          <p:cNvSpPr txBox="1"/>
          <p:nvPr/>
        </p:nvSpPr>
        <p:spPr>
          <a:xfrm>
            <a:off x="5599758" y="3618166"/>
            <a:ext cx="6592242" cy="2677656"/>
          </a:xfrm>
          <a:prstGeom prst="rect">
            <a:avLst/>
          </a:prstGeom>
          <a:noFill/>
        </p:spPr>
        <p:txBody>
          <a:bodyPr wrap="square">
            <a:spAutoFit/>
          </a:bodyPr>
          <a:lstStyle/>
          <a:p>
            <a:pPr algn="l"/>
            <a:r>
              <a:rPr lang="en-AU" sz="2400" b="0" i="0" u="none" strike="noStrike" dirty="0">
                <a:solidFill>
                  <a:srgbClr val="222222"/>
                </a:solidFill>
                <a:effectLst/>
                <a:latin typeface="-apple-system"/>
              </a:rPr>
              <a:t>Indicators of a DoS attack include:</a:t>
            </a:r>
          </a:p>
          <a:p>
            <a:pPr algn="l"/>
            <a:r>
              <a:rPr lang="en-AU" sz="2400" b="0" i="0" u="none" strike="noStrike" dirty="0">
                <a:solidFill>
                  <a:srgbClr val="222222"/>
                </a:solidFill>
                <a:effectLst/>
                <a:latin typeface="-apple-system"/>
              </a:rPr>
              <a:t>Slow network performance such as long load times for files or websites</a:t>
            </a:r>
          </a:p>
          <a:p>
            <a:pPr algn="l"/>
            <a:r>
              <a:rPr lang="en-AU" sz="2400" b="0" i="0" u="none" strike="noStrike" dirty="0">
                <a:solidFill>
                  <a:srgbClr val="222222"/>
                </a:solidFill>
                <a:effectLst/>
                <a:latin typeface="-apple-system"/>
              </a:rPr>
              <a:t>The inability to load a particular website such as your web property</a:t>
            </a:r>
          </a:p>
          <a:p>
            <a:pPr algn="l"/>
            <a:r>
              <a:rPr lang="en-AU" sz="2400" b="0" i="0" u="none" strike="noStrike" dirty="0">
                <a:solidFill>
                  <a:srgbClr val="222222"/>
                </a:solidFill>
                <a:effectLst/>
                <a:latin typeface="-apple-system"/>
              </a:rPr>
              <a:t>A sudden loss of connectivity across devices on the same network</a:t>
            </a:r>
          </a:p>
        </p:txBody>
      </p:sp>
    </p:spTree>
    <p:extLst>
      <p:ext uri="{BB962C8B-B14F-4D97-AF65-F5344CB8AC3E}">
        <p14:creationId xmlns:p14="http://schemas.microsoft.com/office/powerpoint/2010/main" val="55920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96902" y="773087"/>
            <a:ext cx="11508884" cy="4351338"/>
          </a:xfrm>
        </p:spPr>
        <p:txBody>
          <a:bodyPr>
            <a:normAutofit/>
          </a:bodyPr>
          <a:lstStyle/>
          <a:p>
            <a:pPr marL="0" indent="0">
              <a:buNone/>
            </a:pPr>
            <a:r>
              <a:rPr lang="en-US" sz="2000" dirty="0"/>
              <a:t>These computers then form a network, providing the controller access to a substantial degree of collective processing power, which can be used to coordinate </a:t>
            </a:r>
            <a:r>
              <a:rPr lang="en-US" sz="2000" dirty="0">
                <a:hlinkClick r:id="rId2"/>
              </a:rPr>
              <a:t>distributed denial of service (DDoS) attacks</a:t>
            </a:r>
            <a:r>
              <a:rPr lang="en-US" sz="2000" dirty="0"/>
              <a:t>, send spam, steal data, and create fake ads on your browser.</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6</a:t>
            </a:fld>
            <a:r>
              <a:rPr lang="en-US" sz="1400" dirty="0">
                <a:solidFill>
                  <a:srgbClr val="660066"/>
                </a:solidFill>
              </a:rPr>
              <a:t> </a:t>
            </a:r>
          </a:p>
        </p:txBody>
      </p:sp>
      <p:sp>
        <p:nvSpPr>
          <p:cNvPr id="8" name="Title 1">
            <a:extLst>
              <a:ext uri="{FF2B5EF4-FFF2-40B4-BE49-F238E27FC236}">
                <a16:creationId xmlns:a16="http://schemas.microsoft.com/office/drawing/2014/main" id="{2A9E2D89-2537-E8B8-B1A5-F1F528692422}"/>
              </a:ext>
            </a:extLst>
          </p:cNvPr>
          <p:cNvSpPr>
            <a:spLocks noGrp="1"/>
          </p:cNvSpPr>
          <p:nvPr>
            <p:ph type="title"/>
          </p:nvPr>
        </p:nvSpPr>
        <p:spPr>
          <a:xfrm>
            <a:off x="96902" y="37107"/>
            <a:ext cx="10515600" cy="396448"/>
          </a:xfrm>
        </p:spPr>
        <p:txBody>
          <a:bodyPr>
            <a:normAutofit fontScale="90000"/>
          </a:bodyPr>
          <a:lstStyle/>
          <a:p>
            <a:br>
              <a:rPr lang="en-US" dirty="0"/>
            </a:br>
            <a:r>
              <a:rPr lang="en-AU" dirty="0"/>
              <a:t>Bot Nets  &amp; </a:t>
            </a:r>
            <a:r>
              <a:rPr lang="en-US" dirty="0"/>
              <a:t>Denial of Service</a:t>
            </a:r>
          </a:p>
        </p:txBody>
      </p:sp>
      <p:pic>
        <p:nvPicPr>
          <p:cNvPr id="9" name="Picture 8" descr="Diagram&#10;&#10;Description automatically generated">
            <a:extLst>
              <a:ext uri="{FF2B5EF4-FFF2-40B4-BE49-F238E27FC236}">
                <a16:creationId xmlns:a16="http://schemas.microsoft.com/office/drawing/2014/main" id="{B7DAD128-E8A8-6C5C-B876-8A3FA6B150D8}"/>
              </a:ext>
            </a:extLst>
          </p:cNvPr>
          <p:cNvPicPr>
            <a:picLocks noChangeAspect="1"/>
          </p:cNvPicPr>
          <p:nvPr/>
        </p:nvPicPr>
        <p:blipFill>
          <a:blip r:embed="rId3"/>
          <a:stretch>
            <a:fillRect/>
          </a:stretch>
        </p:blipFill>
        <p:spPr>
          <a:xfrm>
            <a:off x="7714892" y="3762919"/>
            <a:ext cx="4063534" cy="2588185"/>
          </a:xfrm>
          <a:prstGeom prst="rect">
            <a:avLst/>
          </a:prstGeom>
        </p:spPr>
      </p:pic>
      <p:sp>
        <p:nvSpPr>
          <p:cNvPr id="11" name="TextBox 10">
            <a:extLst>
              <a:ext uri="{FF2B5EF4-FFF2-40B4-BE49-F238E27FC236}">
                <a16:creationId xmlns:a16="http://schemas.microsoft.com/office/drawing/2014/main" id="{14744B22-4CEE-A603-2EB8-767F1DE5E60F}"/>
              </a:ext>
            </a:extLst>
          </p:cNvPr>
          <p:cNvSpPr txBox="1"/>
          <p:nvPr/>
        </p:nvSpPr>
        <p:spPr>
          <a:xfrm>
            <a:off x="4844250" y="1608557"/>
            <a:ext cx="7347749" cy="2215991"/>
          </a:xfrm>
          <a:prstGeom prst="rect">
            <a:avLst/>
          </a:prstGeom>
          <a:noFill/>
        </p:spPr>
        <p:txBody>
          <a:bodyPr wrap="square">
            <a:spAutoFit/>
          </a:bodyPr>
          <a:lstStyle/>
          <a:p>
            <a:r>
              <a:rPr lang="en-AU" b="0" i="0" u="none" strike="noStrike" dirty="0">
                <a:effectLst/>
                <a:latin typeface="arial" panose="020B0604020202020204" pitchFamily="34" charset="0"/>
              </a:rPr>
              <a:t>(DDoS) attack is </a:t>
            </a:r>
            <a:r>
              <a:rPr lang="en-AU" b="1" i="0" u="none" strike="noStrike" dirty="0">
                <a:effectLst/>
                <a:latin typeface="arial" panose="020B0604020202020204" pitchFamily="34" charset="0"/>
              </a:rPr>
              <a:t>a malicious attempt to disrupt the normal traffic of a targeted server, service or network by overwhelming the target or its surrounding infrastructure with a flood of Internet traffic</a:t>
            </a:r>
            <a:r>
              <a:rPr lang="en-AU" b="0" i="0" u="none" strike="noStrike" dirty="0">
                <a:effectLst/>
                <a:latin typeface="arial" panose="020B0604020202020204" pitchFamily="34" charset="0"/>
              </a:rPr>
              <a:t>.</a:t>
            </a:r>
          </a:p>
          <a:p>
            <a:endParaRPr lang="en-AU" dirty="0">
              <a:latin typeface="arial" panose="020B0604020202020204" pitchFamily="34" charset="0"/>
            </a:endParaRPr>
          </a:p>
          <a:p>
            <a:r>
              <a:rPr lang="en-AU" sz="2400" dirty="0"/>
              <a:t>They oversaturate the capacity of a targeted machine, resulting in denial-of-service to additional requests. </a:t>
            </a:r>
            <a:endParaRPr lang="en-US" sz="2400" dirty="0"/>
          </a:p>
        </p:txBody>
      </p:sp>
      <p:sp>
        <p:nvSpPr>
          <p:cNvPr id="13" name="TextBox 12">
            <a:extLst>
              <a:ext uri="{FF2B5EF4-FFF2-40B4-BE49-F238E27FC236}">
                <a16:creationId xmlns:a16="http://schemas.microsoft.com/office/drawing/2014/main" id="{AA38F544-B863-F88D-FED5-81A5FBC5F649}"/>
              </a:ext>
            </a:extLst>
          </p:cNvPr>
          <p:cNvSpPr txBox="1"/>
          <p:nvPr/>
        </p:nvSpPr>
        <p:spPr>
          <a:xfrm>
            <a:off x="7714892" y="6312960"/>
            <a:ext cx="8342968" cy="246221"/>
          </a:xfrm>
          <a:prstGeom prst="rect">
            <a:avLst/>
          </a:prstGeom>
          <a:noFill/>
        </p:spPr>
        <p:txBody>
          <a:bodyPr wrap="square">
            <a:spAutoFit/>
          </a:bodyPr>
          <a:lstStyle/>
          <a:p>
            <a:r>
              <a:rPr lang="en-US" sz="1000" dirty="0"/>
              <a:t>https://</a:t>
            </a:r>
            <a:r>
              <a:rPr lang="en-US" sz="1000" dirty="0" err="1"/>
              <a:t>www.cloudflare.com</a:t>
            </a:r>
            <a:r>
              <a:rPr lang="en-US" sz="1000" dirty="0"/>
              <a:t>/</a:t>
            </a:r>
            <a:r>
              <a:rPr lang="en-US" sz="1000" dirty="0" err="1"/>
              <a:t>en</a:t>
            </a:r>
            <a:r>
              <a:rPr lang="en-US" sz="1000" dirty="0"/>
              <a:t>-au/learning/</a:t>
            </a:r>
            <a:r>
              <a:rPr lang="en-US" sz="1000" dirty="0" err="1"/>
              <a:t>ddos</a:t>
            </a:r>
            <a:r>
              <a:rPr lang="en-US" sz="1000" dirty="0"/>
              <a:t>/what-is-a-</a:t>
            </a:r>
            <a:r>
              <a:rPr lang="en-US" sz="1000" dirty="0" err="1"/>
              <a:t>ddos</a:t>
            </a:r>
            <a:r>
              <a:rPr lang="en-US" sz="1000" dirty="0"/>
              <a:t>-attack/</a:t>
            </a:r>
          </a:p>
        </p:txBody>
      </p:sp>
      <p:pic>
        <p:nvPicPr>
          <p:cNvPr id="10" name="Picture 9" descr="Diagram&#10;&#10;Description automatically generated">
            <a:extLst>
              <a:ext uri="{FF2B5EF4-FFF2-40B4-BE49-F238E27FC236}">
                <a16:creationId xmlns:a16="http://schemas.microsoft.com/office/drawing/2014/main" id="{0F746BEF-DFA6-DE4C-873F-F406A42E8B01}"/>
              </a:ext>
            </a:extLst>
          </p:cNvPr>
          <p:cNvPicPr>
            <a:picLocks noChangeAspect="1"/>
          </p:cNvPicPr>
          <p:nvPr/>
        </p:nvPicPr>
        <p:blipFill>
          <a:blip r:embed="rId4"/>
          <a:stretch>
            <a:fillRect/>
          </a:stretch>
        </p:blipFill>
        <p:spPr>
          <a:xfrm>
            <a:off x="164820" y="1793927"/>
            <a:ext cx="4506790" cy="3070363"/>
          </a:xfrm>
          <a:prstGeom prst="rect">
            <a:avLst/>
          </a:prstGeom>
        </p:spPr>
      </p:pic>
      <p:sp>
        <p:nvSpPr>
          <p:cNvPr id="12" name="TextBox 11">
            <a:extLst>
              <a:ext uri="{FF2B5EF4-FFF2-40B4-BE49-F238E27FC236}">
                <a16:creationId xmlns:a16="http://schemas.microsoft.com/office/drawing/2014/main" id="{F9EED692-8950-5A44-9917-715EDA028A8A}"/>
              </a:ext>
            </a:extLst>
          </p:cNvPr>
          <p:cNvSpPr txBox="1"/>
          <p:nvPr/>
        </p:nvSpPr>
        <p:spPr>
          <a:xfrm>
            <a:off x="164820" y="4921423"/>
            <a:ext cx="7550072" cy="1477328"/>
          </a:xfrm>
          <a:prstGeom prst="rect">
            <a:avLst/>
          </a:prstGeom>
          <a:noFill/>
        </p:spPr>
        <p:txBody>
          <a:bodyPr wrap="square">
            <a:spAutoFit/>
          </a:bodyPr>
          <a:lstStyle/>
          <a:p>
            <a:r>
              <a:rPr lang="en-AU" dirty="0"/>
              <a:t>These attacks are carried out to degrade or disable the performance and network communications of target systems. These targets can be small or large businesses, internet service providers, manufacturers, retailers, healthcare providers, schools and universities, or other nation-states. Essentially, any entity with an online presence can become a DDoS target.</a:t>
            </a:r>
            <a:endParaRPr lang="en-US" dirty="0"/>
          </a:p>
        </p:txBody>
      </p:sp>
    </p:spTree>
    <p:extLst>
      <p:ext uri="{BB962C8B-B14F-4D97-AF65-F5344CB8AC3E}">
        <p14:creationId xmlns:p14="http://schemas.microsoft.com/office/powerpoint/2010/main" val="502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834" y="216507"/>
            <a:ext cx="10515600" cy="660856"/>
          </a:xfrm>
        </p:spPr>
        <p:txBody>
          <a:bodyPr>
            <a:normAutofit fontScale="90000"/>
          </a:bodyPr>
          <a:lstStyle/>
          <a:p>
            <a:pPr lvl="0"/>
            <a:r>
              <a:rPr lang="en-US" dirty="0"/>
              <a:t>Data Breach  (Stolen or lost equipment)</a:t>
            </a:r>
            <a:br>
              <a:rPr lang="en-US" dirty="0"/>
            </a:b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58430" y="546935"/>
            <a:ext cx="11508884" cy="3267869"/>
          </a:xfrm>
        </p:spPr>
        <p:txBody>
          <a:bodyPr>
            <a:normAutofit/>
          </a:bodyPr>
          <a:lstStyle/>
          <a:p>
            <a:pPr marL="0" lvl="0" indent="0">
              <a:buNone/>
            </a:pPr>
            <a:r>
              <a:rPr lang="en-US" sz="2200" dirty="0"/>
              <a:t>Examples of a breach might include: </a:t>
            </a:r>
            <a:r>
              <a:rPr lang="en-US" sz="2200" b="1" dirty="0"/>
              <a:t>loss or theft of hard copy notes, USB drives, computers or mobile devices</a:t>
            </a:r>
            <a:r>
              <a:rPr lang="en-US" sz="2200" dirty="0"/>
              <a:t>. an unauthorised person gaining access to your laptop, email account or computer network. sending an email with personal data to the wrong person.</a:t>
            </a:r>
          </a:p>
          <a:p>
            <a:pPr marL="0" indent="0">
              <a:buNone/>
            </a:pPr>
            <a:r>
              <a:rPr lang="en-US" dirty="0"/>
              <a:t>STUDENT</a:t>
            </a:r>
          </a:p>
          <a:p>
            <a:pPr marL="0" indent="0">
              <a:buNone/>
            </a:pPr>
            <a:r>
              <a:rPr lang="en-US" sz="2000" b="1" dirty="0">
                <a:solidFill>
                  <a:srgbClr val="7030A0"/>
                </a:solidFill>
              </a:rPr>
              <a:t>I left my USB in the computer lab! </a:t>
            </a:r>
            <a:r>
              <a:rPr lang="en-US" sz="2000" dirty="0"/>
              <a:t>(I have </a:t>
            </a:r>
          </a:p>
          <a:p>
            <a:pPr marL="0" indent="0">
              <a:buNone/>
            </a:pPr>
            <a:r>
              <a:rPr lang="en-US" sz="2000" dirty="0"/>
              <a:t>collected a dozen USB’s left in computer labs, </a:t>
            </a:r>
          </a:p>
          <a:p>
            <a:pPr marL="0" indent="0">
              <a:buNone/>
            </a:pPr>
            <a:r>
              <a:rPr lang="en-US" sz="2000" dirty="0"/>
              <a:t>(Always put on your USB a </a:t>
            </a:r>
            <a:r>
              <a:rPr lang="en-US" sz="2000" b="1" dirty="0"/>
              <a:t>Contact Owner </a:t>
            </a:r>
          </a:p>
          <a:p>
            <a:pPr marL="0" indent="0">
              <a:buNone/>
            </a:pPr>
            <a:r>
              <a:rPr lang="en-US" sz="2000" b="1" dirty="0"/>
              <a:t>folder </a:t>
            </a:r>
            <a:r>
              <a:rPr lang="en-US" sz="2000" dirty="0"/>
              <a:t>with your mobile number) or use a big key tag.</a:t>
            </a:r>
          </a:p>
          <a:p>
            <a:pPr marL="0" indent="0">
              <a:buNone/>
            </a:pPr>
            <a:endParaRPr lang="en-US" dirty="0"/>
          </a:p>
          <a:p>
            <a:pPr marL="0" lvl="0" indent="0">
              <a:buNone/>
            </a:pPr>
            <a:endParaRPr lang="en-AU"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7</a:t>
            </a:fld>
            <a:r>
              <a:rPr lang="en-US" sz="1400" dirty="0">
                <a:solidFill>
                  <a:srgbClr val="660066"/>
                </a:solidFill>
              </a:rPr>
              <a:t> </a:t>
            </a:r>
          </a:p>
        </p:txBody>
      </p:sp>
      <p:pic>
        <p:nvPicPr>
          <p:cNvPr id="5" name="Picture 4" descr="Screen Shot 2022-07-21 at 12.23.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311" y="1482297"/>
            <a:ext cx="2736097" cy="1498754"/>
          </a:xfrm>
          <a:prstGeom prst="rect">
            <a:avLst/>
          </a:prstGeom>
        </p:spPr>
      </p:pic>
      <p:sp>
        <p:nvSpPr>
          <p:cNvPr id="8" name="TextBox 7"/>
          <p:cNvSpPr txBox="1"/>
          <p:nvPr/>
        </p:nvSpPr>
        <p:spPr>
          <a:xfrm>
            <a:off x="9297241" y="2409783"/>
            <a:ext cx="725694" cy="369332"/>
          </a:xfrm>
          <a:prstGeom prst="rect">
            <a:avLst/>
          </a:prstGeom>
          <a:solidFill>
            <a:schemeClr val="bg1"/>
          </a:solidFill>
        </p:spPr>
        <p:txBody>
          <a:bodyPr wrap="square" rtlCol="0">
            <a:spAutoFit/>
          </a:bodyPr>
          <a:lstStyle/>
          <a:p>
            <a:endParaRPr lang="en-US" dirty="0"/>
          </a:p>
        </p:txBody>
      </p:sp>
      <p:pic>
        <p:nvPicPr>
          <p:cNvPr id="9" name="Picture 8" descr="Diagram&#10;&#10;Description automatically generated">
            <a:extLst>
              <a:ext uri="{FF2B5EF4-FFF2-40B4-BE49-F238E27FC236}">
                <a16:creationId xmlns:a16="http://schemas.microsoft.com/office/drawing/2014/main" id="{5A0BE616-6315-7964-DDFE-F2EC9275B5E6}"/>
              </a:ext>
            </a:extLst>
          </p:cNvPr>
          <p:cNvPicPr>
            <a:picLocks noChangeAspect="1"/>
          </p:cNvPicPr>
          <p:nvPr/>
        </p:nvPicPr>
        <p:blipFill>
          <a:blip r:embed="rId3"/>
          <a:stretch>
            <a:fillRect/>
          </a:stretch>
        </p:blipFill>
        <p:spPr>
          <a:xfrm>
            <a:off x="5148404" y="1678865"/>
            <a:ext cx="1216786" cy="1429723"/>
          </a:xfrm>
          <a:prstGeom prst="rect">
            <a:avLst/>
          </a:prstGeom>
        </p:spPr>
      </p:pic>
      <p:sp>
        <p:nvSpPr>
          <p:cNvPr id="10" name="TextBox 9">
            <a:extLst>
              <a:ext uri="{FF2B5EF4-FFF2-40B4-BE49-F238E27FC236}">
                <a16:creationId xmlns:a16="http://schemas.microsoft.com/office/drawing/2014/main" id="{9BD1420D-3A66-6348-83FF-29EEC90FFF53}"/>
              </a:ext>
            </a:extLst>
          </p:cNvPr>
          <p:cNvSpPr txBox="1"/>
          <p:nvPr/>
        </p:nvSpPr>
        <p:spPr>
          <a:xfrm>
            <a:off x="170176" y="3686630"/>
            <a:ext cx="6804782" cy="2585323"/>
          </a:xfrm>
          <a:prstGeom prst="rect">
            <a:avLst/>
          </a:prstGeom>
          <a:noFill/>
        </p:spPr>
        <p:txBody>
          <a:bodyPr wrap="square">
            <a:spAutoFit/>
          </a:bodyPr>
          <a:lstStyle/>
          <a:p>
            <a:r>
              <a:rPr lang="en-AU" b="1" dirty="0">
                <a:solidFill>
                  <a:schemeClr val="accent1">
                    <a:lumMod val="50000"/>
                  </a:schemeClr>
                </a:solidFill>
              </a:rPr>
              <a:t>Windows Encrypt </a:t>
            </a:r>
            <a:r>
              <a:rPr lang="en-AU" dirty="0">
                <a:solidFill>
                  <a:schemeClr val="accent1">
                    <a:lumMod val="50000"/>
                  </a:schemeClr>
                </a:solidFill>
              </a:rPr>
              <a:t>VeraCrypt is the successor of TrueCrypt. It comes as a portable app that runs directly from your flash drive. </a:t>
            </a:r>
          </a:p>
          <a:p>
            <a:r>
              <a:rPr lang="en-AU" b="1" dirty="0">
                <a:solidFill>
                  <a:schemeClr val="accent1">
                    <a:lumMod val="50000"/>
                  </a:schemeClr>
                </a:solidFill>
              </a:rPr>
              <a:t>Mac:   Encrypt your USB </a:t>
            </a:r>
            <a:r>
              <a:rPr lang="en-AU" dirty="0">
                <a:solidFill>
                  <a:schemeClr val="accent1">
                    <a:lumMod val="50000"/>
                  </a:schemeClr>
                </a:solidFill>
              </a:rPr>
              <a:t>You need to format the flash drive with Apple's HFS+ file system. </a:t>
            </a:r>
            <a:r>
              <a:rPr lang="en-AU" dirty="0">
                <a:solidFill>
                  <a:srgbClr val="FF0000"/>
                </a:solidFill>
              </a:rPr>
              <a:t>Note that this will delete all files </a:t>
            </a:r>
            <a:r>
              <a:rPr lang="en-AU" dirty="0">
                <a:solidFill>
                  <a:schemeClr val="accent1">
                    <a:lumMod val="50000"/>
                  </a:schemeClr>
                </a:solidFill>
              </a:rPr>
              <a:t>stored on it, so back them up before erasing the USB. </a:t>
            </a:r>
          </a:p>
          <a:p>
            <a:r>
              <a:rPr lang="en-AU" dirty="0">
                <a:solidFill>
                  <a:schemeClr val="accent1">
                    <a:lumMod val="50000"/>
                  </a:schemeClr>
                </a:solidFill>
              </a:rPr>
              <a:t>From the </a:t>
            </a:r>
            <a:r>
              <a:rPr lang="en-AU" b="1" dirty="0">
                <a:solidFill>
                  <a:schemeClr val="accent1">
                    <a:lumMod val="50000"/>
                  </a:schemeClr>
                </a:solidFill>
              </a:rPr>
              <a:t>Disk Utility </a:t>
            </a:r>
            <a:r>
              <a:rPr lang="en-AU" dirty="0">
                <a:solidFill>
                  <a:schemeClr val="accent1">
                    <a:lumMod val="50000"/>
                  </a:schemeClr>
                </a:solidFill>
              </a:rPr>
              <a:t>app, pick your flash drive and click </a:t>
            </a:r>
            <a:r>
              <a:rPr lang="en-AU" b="1" dirty="0">
                <a:solidFill>
                  <a:schemeClr val="accent1">
                    <a:lumMod val="50000"/>
                  </a:schemeClr>
                </a:solidFill>
              </a:rPr>
              <a:t>Erase</a:t>
            </a:r>
            <a:r>
              <a:rPr lang="en-AU" dirty="0">
                <a:solidFill>
                  <a:schemeClr val="accent1">
                    <a:lumMod val="50000"/>
                  </a:schemeClr>
                </a:solidFill>
              </a:rPr>
              <a:t>. In the popup window, specify the file format, </a:t>
            </a:r>
            <a:r>
              <a:rPr lang="en-AU" b="1" dirty="0">
                <a:solidFill>
                  <a:schemeClr val="accent1">
                    <a:lumMod val="50000"/>
                  </a:schemeClr>
                </a:solidFill>
              </a:rPr>
              <a:t>Mac OS Extended (Journaled)</a:t>
            </a:r>
            <a:r>
              <a:rPr lang="en-AU" dirty="0">
                <a:solidFill>
                  <a:schemeClr val="accent1">
                    <a:lumMod val="50000"/>
                  </a:schemeClr>
                </a:solidFill>
              </a:rPr>
              <a:t>, and select </a:t>
            </a:r>
            <a:r>
              <a:rPr lang="en-AU" b="1" dirty="0">
                <a:solidFill>
                  <a:schemeClr val="accent1">
                    <a:lumMod val="50000"/>
                  </a:schemeClr>
                </a:solidFill>
              </a:rPr>
              <a:t>Erase</a:t>
            </a:r>
            <a:r>
              <a:rPr lang="en-AU" dirty="0">
                <a:solidFill>
                  <a:schemeClr val="accent1">
                    <a:lumMod val="50000"/>
                  </a:schemeClr>
                </a:solidFill>
              </a:rPr>
              <a:t> in the bottom right to format the drive. Simply right-click the drive in Finder, select </a:t>
            </a:r>
            <a:r>
              <a:rPr lang="en-AU" b="1" dirty="0">
                <a:solidFill>
                  <a:schemeClr val="accent1">
                    <a:lumMod val="50000"/>
                  </a:schemeClr>
                </a:solidFill>
              </a:rPr>
              <a:t>Encrypt</a:t>
            </a:r>
            <a:r>
              <a:rPr lang="en-AU" dirty="0">
                <a:solidFill>
                  <a:schemeClr val="accent1">
                    <a:lumMod val="50000"/>
                  </a:schemeClr>
                </a:solidFill>
              </a:rPr>
              <a:t>, and add a password. </a:t>
            </a:r>
            <a:endParaRPr lang="en-US" dirty="0">
              <a:solidFill>
                <a:schemeClr val="accent1">
                  <a:lumMod val="50000"/>
                </a:schemeClr>
              </a:solidFill>
            </a:endParaRPr>
          </a:p>
        </p:txBody>
      </p:sp>
      <p:pic>
        <p:nvPicPr>
          <p:cNvPr id="14" name="Picture 13">
            <a:extLst>
              <a:ext uri="{FF2B5EF4-FFF2-40B4-BE49-F238E27FC236}">
                <a16:creationId xmlns:a16="http://schemas.microsoft.com/office/drawing/2014/main" id="{53EB4330-5703-434C-84DD-D5B83CEF0C84}"/>
              </a:ext>
            </a:extLst>
          </p:cNvPr>
          <p:cNvPicPr>
            <a:picLocks noChangeAspect="1"/>
          </p:cNvPicPr>
          <p:nvPr/>
        </p:nvPicPr>
        <p:blipFill>
          <a:blip r:embed="rId4"/>
          <a:stretch>
            <a:fillRect/>
          </a:stretch>
        </p:blipFill>
        <p:spPr>
          <a:xfrm>
            <a:off x="7365997" y="5107707"/>
            <a:ext cx="2213182" cy="1413330"/>
          </a:xfrm>
          <a:prstGeom prst="rect">
            <a:avLst/>
          </a:prstGeom>
        </p:spPr>
      </p:pic>
      <p:pic>
        <p:nvPicPr>
          <p:cNvPr id="12" name="Picture 11">
            <a:extLst>
              <a:ext uri="{FF2B5EF4-FFF2-40B4-BE49-F238E27FC236}">
                <a16:creationId xmlns:a16="http://schemas.microsoft.com/office/drawing/2014/main" id="{DFD13B03-5B42-194E-AB45-824F41062EF0}"/>
              </a:ext>
            </a:extLst>
          </p:cNvPr>
          <p:cNvPicPr>
            <a:picLocks noChangeAspect="1"/>
          </p:cNvPicPr>
          <p:nvPr/>
        </p:nvPicPr>
        <p:blipFill>
          <a:blip r:embed="rId5"/>
          <a:stretch>
            <a:fillRect/>
          </a:stretch>
        </p:blipFill>
        <p:spPr>
          <a:xfrm>
            <a:off x="7124721" y="3144862"/>
            <a:ext cx="4908915" cy="2275349"/>
          </a:xfrm>
          <a:prstGeom prst="rect">
            <a:avLst/>
          </a:prstGeom>
        </p:spPr>
      </p:pic>
      <p:sp>
        <p:nvSpPr>
          <p:cNvPr id="6" name="Oval 5"/>
          <p:cNvSpPr/>
          <p:nvPr/>
        </p:nvSpPr>
        <p:spPr>
          <a:xfrm>
            <a:off x="7608628" y="2176626"/>
            <a:ext cx="2231146" cy="6699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86843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651" y="-215715"/>
            <a:ext cx="10515600" cy="660856"/>
          </a:xfrm>
        </p:spPr>
        <p:txBody>
          <a:bodyPr>
            <a:normAutofit fontScale="90000"/>
          </a:bodyPr>
          <a:lstStyle/>
          <a:p>
            <a:br>
              <a:rPr lang="en-US" dirty="0"/>
            </a:br>
            <a:r>
              <a:rPr lang="en-US" dirty="0" err="1"/>
              <a:t>Emotet</a:t>
            </a:r>
            <a:endParaRPr lang="en-US"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60896" y="630291"/>
            <a:ext cx="11508884" cy="1800393"/>
          </a:xfrm>
        </p:spPr>
        <p:txBody>
          <a:bodyPr>
            <a:normAutofit/>
          </a:bodyPr>
          <a:lstStyle/>
          <a:p>
            <a:r>
              <a:rPr lang="en-US" sz="2200" dirty="0"/>
              <a:t>The </a:t>
            </a:r>
            <a:r>
              <a:rPr lang="en-US" sz="2200" dirty="0" err="1"/>
              <a:t>Emotet</a:t>
            </a:r>
            <a:r>
              <a:rPr lang="en-US" sz="2200" dirty="0"/>
              <a:t> banking </a:t>
            </a:r>
            <a:r>
              <a:rPr lang="en-US" sz="2200" dirty="0">
                <a:hlinkClick r:id="rId2">
                  <a:extLst>
                    <a:ext uri="{A12FA001-AC4F-418D-AE19-62706E023703}">
                      <ahyp:hlinkClr xmlns:ahyp="http://schemas.microsoft.com/office/drawing/2018/hyperlinkcolor" val="tx"/>
                    </a:ext>
                  </a:extLst>
                </a:hlinkClick>
              </a:rPr>
              <a:t>Trojan</a:t>
            </a:r>
            <a:r>
              <a:rPr lang="en-US" sz="2200" dirty="0"/>
              <a:t> was first identified by security researchers in 2014. </a:t>
            </a:r>
            <a:r>
              <a:rPr lang="en-US" sz="2200" dirty="0" err="1"/>
              <a:t>Emotet</a:t>
            </a:r>
            <a:r>
              <a:rPr lang="en-US" sz="2200" dirty="0"/>
              <a:t> was originally designed as a banking </a:t>
            </a:r>
            <a:r>
              <a:rPr lang="en-US" sz="2200" dirty="0">
                <a:hlinkClick r:id="rId3">
                  <a:extLst>
                    <a:ext uri="{A12FA001-AC4F-418D-AE19-62706E023703}">
                      <ahyp:hlinkClr xmlns:ahyp="http://schemas.microsoft.com/office/drawing/2018/hyperlinkcolor" val="tx"/>
                    </a:ext>
                  </a:extLst>
                </a:hlinkClick>
              </a:rPr>
              <a:t>malware</a:t>
            </a:r>
            <a:r>
              <a:rPr lang="en-US" sz="2200" dirty="0"/>
              <a:t> that attempted to sneak onto your computer and </a:t>
            </a:r>
            <a:r>
              <a:rPr lang="en-US" sz="2200" b="1" dirty="0">
                <a:solidFill>
                  <a:srgbClr val="7030A0"/>
                </a:solidFill>
              </a:rPr>
              <a:t>steal sensitive and private information</a:t>
            </a:r>
            <a:r>
              <a:rPr lang="en-US" sz="2200" dirty="0"/>
              <a:t>. Later versions of the software saw the addition of spamming and malware delivery services—including other banking Trojans.</a:t>
            </a:r>
          </a:p>
          <a:p>
            <a:pPr marL="0" lvl="0" indent="0">
              <a:buNone/>
            </a:pPr>
            <a:endParaRPr lang="en-AU" dirty="0"/>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8</a:t>
            </a:fld>
            <a:r>
              <a:rPr lang="en-US" sz="1400" dirty="0">
                <a:solidFill>
                  <a:srgbClr val="660066"/>
                </a:solidFill>
              </a:rPr>
              <a:t> </a:t>
            </a:r>
          </a:p>
        </p:txBody>
      </p:sp>
      <p:pic>
        <p:nvPicPr>
          <p:cNvPr id="5" name="Picture 4" descr="Graphical user interface&#10;&#10;Description automatically generated">
            <a:extLst>
              <a:ext uri="{FF2B5EF4-FFF2-40B4-BE49-F238E27FC236}">
                <a16:creationId xmlns:a16="http://schemas.microsoft.com/office/drawing/2014/main" id="{685D6EC1-32E4-D6F7-6473-FC580B8EABDA}"/>
              </a:ext>
            </a:extLst>
          </p:cNvPr>
          <p:cNvPicPr>
            <a:picLocks noChangeAspect="1"/>
          </p:cNvPicPr>
          <p:nvPr/>
        </p:nvPicPr>
        <p:blipFill>
          <a:blip r:embed="rId4"/>
          <a:stretch>
            <a:fillRect/>
          </a:stretch>
        </p:blipFill>
        <p:spPr>
          <a:xfrm>
            <a:off x="6120093" y="2121856"/>
            <a:ext cx="5994400" cy="3975100"/>
          </a:xfrm>
          <a:prstGeom prst="rect">
            <a:avLst/>
          </a:prstGeom>
        </p:spPr>
      </p:pic>
      <p:sp>
        <p:nvSpPr>
          <p:cNvPr id="6" name="TextBox 5">
            <a:extLst>
              <a:ext uri="{FF2B5EF4-FFF2-40B4-BE49-F238E27FC236}">
                <a16:creationId xmlns:a16="http://schemas.microsoft.com/office/drawing/2014/main" id="{EC5055CA-8A2F-7816-5F93-53CBCE8672DA}"/>
              </a:ext>
            </a:extLst>
          </p:cNvPr>
          <p:cNvSpPr txBox="1"/>
          <p:nvPr/>
        </p:nvSpPr>
        <p:spPr>
          <a:xfrm>
            <a:off x="365651" y="1957129"/>
            <a:ext cx="5706257" cy="3447098"/>
          </a:xfrm>
          <a:prstGeom prst="rect">
            <a:avLst/>
          </a:prstGeom>
          <a:noFill/>
        </p:spPr>
        <p:txBody>
          <a:bodyPr wrap="square" rtlCol="0">
            <a:spAutoFit/>
          </a:bodyPr>
          <a:lstStyle/>
          <a:p>
            <a:r>
              <a:rPr lang="en-US" sz="2000" dirty="0" err="1"/>
              <a:t>Emotet</a:t>
            </a:r>
            <a:r>
              <a:rPr lang="en-US" sz="2000" dirty="0"/>
              <a:t> uses functionality that helps the software evade detection by some anti-malware products. </a:t>
            </a:r>
            <a:r>
              <a:rPr lang="en-US" sz="2000" dirty="0" err="1"/>
              <a:t>Emotet</a:t>
            </a:r>
            <a:r>
              <a:rPr lang="en-US" sz="2000" dirty="0"/>
              <a:t> uses </a:t>
            </a:r>
            <a:r>
              <a:rPr lang="en-US" sz="2000" dirty="0">
                <a:hlinkClick r:id="rId5"/>
              </a:rPr>
              <a:t>worm-like capabilities</a:t>
            </a:r>
            <a:r>
              <a:rPr lang="en-US" sz="2000" dirty="0"/>
              <a:t> to help spread to other connected computers. This helps in distribution of the malware. This functionality has led the Department of Homeland Security to </a:t>
            </a:r>
            <a:r>
              <a:rPr lang="en-US" sz="2000" dirty="0">
                <a:hlinkClick r:id="rId6">
                  <a:extLst>
                    <a:ext uri="{A12FA001-AC4F-418D-AE19-62706E023703}">
                      <ahyp:hlinkClr xmlns:ahyp="http://schemas.microsoft.com/office/drawing/2018/hyperlinkcolor" val="tx"/>
                    </a:ext>
                  </a:extLst>
                </a:hlinkClick>
              </a:rPr>
              <a:t>conclude</a:t>
            </a:r>
            <a:r>
              <a:rPr lang="en-US" sz="2000" dirty="0"/>
              <a:t> that </a:t>
            </a:r>
            <a:r>
              <a:rPr lang="en-US" sz="2000" dirty="0" err="1"/>
              <a:t>Emotet</a:t>
            </a:r>
            <a:r>
              <a:rPr lang="en-US" sz="2000" dirty="0"/>
              <a:t> is one of the most costly and destructive malware, affecting government and private sectors, individuals and organizations, and costing upwards of $1M per incident to clean up.</a:t>
            </a:r>
          </a:p>
          <a:p>
            <a:endParaRPr lang="en-US" dirty="0"/>
          </a:p>
        </p:txBody>
      </p:sp>
      <p:sp>
        <p:nvSpPr>
          <p:cNvPr id="8" name="TextBox 7">
            <a:extLst>
              <a:ext uri="{FF2B5EF4-FFF2-40B4-BE49-F238E27FC236}">
                <a16:creationId xmlns:a16="http://schemas.microsoft.com/office/drawing/2014/main" id="{FA53D26B-8CDE-97FD-08D9-3089E1E1BECA}"/>
              </a:ext>
            </a:extLst>
          </p:cNvPr>
          <p:cNvSpPr txBox="1"/>
          <p:nvPr/>
        </p:nvSpPr>
        <p:spPr>
          <a:xfrm>
            <a:off x="7742557" y="6028594"/>
            <a:ext cx="6643868" cy="646331"/>
          </a:xfrm>
          <a:prstGeom prst="rect">
            <a:avLst/>
          </a:prstGeom>
          <a:noFill/>
        </p:spPr>
        <p:txBody>
          <a:bodyPr wrap="square" rtlCol="0">
            <a:spAutoFit/>
          </a:bodyPr>
          <a:lstStyle/>
          <a:p>
            <a:r>
              <a:rPr lang="en-US" dirty="0"/>
              <a:t>	</a:t>
            </a:r>
            <a:r>
              <a:rPr lang="en-US" sz="1000" dirty="0"/>
              <a:t>https://</a:t>
            </a:r>
            <a:r>
              <a:rPr lang="en-US" sz="1000" dirty="0" err="1"/>
              <a:t>www.malwarebytes.com</a:t>
            </a:r>
            <a:r>
              <a:rPr lang="en-US" sz="1000" dirty="0"/>
              <a:t>/</a:t>
            </a:r>
            <a:r>
              <a:rPr lang="en-US" sz="1000" dirty="0" err="1"/>
              <a:t>emotet</a:t>
            </a:r>
            <a:endParaRPr lang="en-US" sz="1000" dirty="0"/>
          </a:p>
          <a:p>
            <a:endParaRPr lang="en-US" dirty="0"/>
          </a:p>
        </p:txBody>
      </p:sp>
    </p:spTree>
    <p:extLst>
      <p:ext uri="{BB962C8B-B14F-4D97-AF65-F5344CB8AC3E}">
        <p14:creationId xmlns:p14="http://schemas.microsoft.com/office/powerpoint/2010/main" val="83965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0000"/>
                <a:lumOff val="60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189" y="22077"/>
            <a:ext cx="10515600" cy="660856"/>
          </a:xfrm>
        </p:spPr>
        <p:txBody>
          <a:bodyPr>
            <a:normAutofit fontScale="90000"/>
          </a:bodyPr>
          <a:lstStyle/>
          <a:p>
            <a:r>
              <a:rPr lang="en-AU" dirty="0" err="1"/>
              <a:t>Keylogger</a:t>
            </a:r>
            <a:r>
              <a:rPr lang="en-AU" dirty="0"/>
              <a:t> </a:t>
            </a:r>
            <a:r>
              <a:rPr lang="en-AU" sz="3100" dirty="0"/>
              <a:t>(I built a computer network at a University)</a:t>
            </a:r>
            <a:endParaRPr lang="en-US" sz="3100" dirty="0"/>
          </a:p>
        </p:txBody>
      </p:sp>
      <p:sp>
        <p:nvSpPr>
          <p:cNvPr id="7" name="Content Placeholder 6">
            <a:extLst>
              <a:ext uri="{FF2B5EF4-FFF2-40B4-BE49-F238E27FC236}">
                <a16:creationId xmlns:a16="http://schemas.microsoft.com/office/drawing/2014/main" id="{7E1336F8-1683-316A-792C-8DC59834F978}"/>
              </a:ext>
            </a:extLst>
          </p:cNvPr>
          <p:cNvSpPr>
            <a:spLocks noGrp="1"/>
          </p:cNvSpPr>
          <p:nvPr>
            <p:ph idx="1"/>
          </p:nvPr>
        </p:nvSpPr>
        <p:spPr>
          <a:xfrm>
            <a:off x="133189" y="2908402"/>
            <a:ext cx="11508884" cy="4351338"/>
          </a:xfrm>
        </p:spPr>
        <p:txBody>
          <a:bodyPr>
            <a:normAutofit/>
          </a:bodyPr>
          <a:lstStyle/>
          <a:p>
            <a:r>
              <a:rPr lang="en-US" b="1" dirty="0"/>
              <a:t>What is a </a:t>
            </a:r>
            <a:r>
              <a:rPr lang="en-US" b="1" dirty="0" err="1"/>
              <a:t>keylogger</a:t>
            </a:r>
            <a:r>
              <a:rPr lang="en-US" b="1" dirty="0"/>
              <a:t>?</a:t>
            </a:r>
          </a:p>
          <a:p>
            <a:r>
              <a:rPr lang="en-US" sz="2000" dirty="0"/>
              <a:t>A </a:t>
            </a:r>
            <a:r>
              <a:rPr lang="en-US" sz="2000" dirty="0" err="1"/>
              <a:t>keylogger</a:t>
            </a:r>
            <a:r>
              <a:rPr lang="en-US" sz="2000" dirty="0"/>
              <a:t>, sometimes called a keystroke logger or keyboard capture, is a type of surveillance technology used to monitor and record each keystroke on a specific computer. </a:t>
            </a:r>
            <a:r>
              <a:rPr lang="en-US" sz="2000" dirty="0" err="1"/>
              <a:t>Keylogger</a:t>
            </a:r>
            <a:r>
              <a:rPr lang="en-US" sz="2000" dirty="0"/>
              <a:t> software is also available for use on smartphones, such as the Apple iPhone and Android devices.</a:t>
            </a:r>
          </a:p>
          <a:p>
            <a:r>
              <a:rPr lang="en-US" sz="2000" dirty="0" err="1"/>
              <a:t>Keyloggers</a:t>
            </a:r>
            <a:r>
              <a:rPr lang="en-US" sz="2000" dirty="0"/>
              <a:t> are often used as a </a:t>
            </a:r>
            <a:r>
              <a:rPr lang="en-US" sz="2000" dirty="0">
                <a:hlinkClick r:id="rId2"/>
              </a:rPr>
              <a:t>spyware</a:t>
            </a:r>
            <a:r>
              <a:rPr lang="en-US" sz="2000" dirty="0"/>
              <a:t> tool by cybercriminals to steal </a:t>
            </a:r>
            <a:r>
              <a:rPr lang="en-US" sz="2000" dirty="0">
                <a:hlinkClick r:id="rId3"/>
              </a:rPr>
              <a:t>personally identifiable information</a:t>
            </a:r>
            <a:r>
              <a:rPr lang="en-US" sz="2000" dirty="0"/>
              <a:t> (PII), login credentials and sensitive enterprise data.</a:t>
            </a:r>
          </a:p>
          <a:p>
            <a:r>
              <a:rPr lang="en-US" sz="2000" dirty="0"/>
              <a:t>Some uses of </a:t>
            </a:r>
            <a:r>
              <a:rPr lang="en-US" sz="2000" dirty="0" err="1"/>
              <a:t>keyloggers</a:t>
            </a:r>
            <a:r>
              <a:rPr lang="en-US" sz="2000" dirty="0"/>
              <a:t> could be considered ethical or appropriate in varying degrees. </a:t>
            </a:r>
            <a:r>
              <a:rPr lang="en-US" sz="2000" dirty="0" err="1"/>
              <a:t>Keylogger</a:t>
            </a:r>
            <a:r>
              <a:rPr lang="en-US" sz="2000" dirty="0"/>
              <a:t> recorders may also be used by:</a:t>
            </a:r>
          </a:p>
        </p:txBody>
      </p:sp>
      <p:sp>
        <p:nvSpPr>
          <p:cNvPr id="3" name="TextBox 2"/>
          <p:cNvSpPr txBox="1"/>
          <p:nvPr/>
        </p:nvSpPr>
        <p:spPr>
          <a:xfrm>
            <a:off x="1127509" y="6521037"/>
            <a:ext cx="10965004" cy="307777"/>
          </a:xfrm>
          <a:prstGeom prst="rect">
            <a:avLst/>
          </a:prstGeom>
          <a:noFill/>
        </p:spPr>
        <p:txBody>
          <a:bodyPr wrap="square" rtlCol="0">
            <a:spAutoFit/>
          </a:bodyPr>
          <a:lstStyle/>
          <a:p>
            <a:r>
              <a:rPr lang="en-US" sz="1400" dirty="0">
                <a:solidFill>
                  <a:srgbClr val="660066"/>
                </a:solidFill>
              </a:rPr>
              <a:t>Peter Faulks                                                     About Computer Viruses and Hacking                                                                       Slide    </a:t>
            </a:r>
            <a:fld id="{CDE5D8C4-1416-A647-9187-A2B43EEFAB31}" type="slidenum">
              <a:rPr lang="en-US" sz="1400" smtClean="0">
                <a:solidFill>
                  <a:srgbClr val="660066"/>
                </a:solidFill>
              </a:rPr>
              <a:t>9</a:t>
            </a:fld>
            <a:r>
              <a:rPr lang="en-US" sz="1400" dirty="0">
                <a:solidFill>
                  <a:srgbClr val="660066"/>
                </a:solidFill>
              </a:rPr>
              <a:t> </a:t>
            </a:r>
          </a:p>
        </p:txBody>
      </p:sp>
      <p:sp>
        <p:nvSpPr>
          <p:cNvPr id="5" name="TextBox 4"/>
          <p:cNvSpPr txBox="1"/>
          <p:nvPr/>
        </p:nvSpPr>
        <p:spPr>
          <a:xfrm>
            <a:off x="169332" y="968734"/>
            <a:ext cx="11436598"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solidFill>
                  <a:schemeClr val="tx1"/>
                </a:solidFill>
              </a:rPr>
              <a:t>At a University we used a Keylogger to check what students were searching for and if </a:t>
            </a:r>
          </a:p>
          <a:p>
            <a:r>
              <a:rPr lang="en-US" sz="2000" dirty="0">
                <a:solidFill>
                  <a:schemeClr val="tx1"/>
                </a:solidFill>
              </a:rPr>
              <a:t>we got a RED FLAG we could send a message to the student </a:t>
            </a:r>
          </a:p>
          <a:p>
            <a:r>
              <a:rPr lang="en-US" sz="2000" b="1" dirty="0">
                <a:solidFill>
                  <a:srgbClr val="FF0000"/>
                </a:solidFill>
              </a:rPr>
              <a:t>WARNING YOU ARE CONTRAVEINING UNIVERSITY POLICY  </a:t>
            </a:r>
          </a:p>
          <a:p>
            <a:r>
              <a:rPr lang="en-US" sz="2000" dirty="0">
                <a:solidFill>
                  <a:schemeClr val="tx1"/>
                </a:solidFill>
              </a:rPr>
              <a:t>your computer will be turned off in 30 seconds if you continue. </a:t>
            </a:r>
          </a:p>
          <a:p>
            <a:r>
              <a:rPr lang="en-US" sz="2000" dirty="0">
                <a:solidFill>
                  <a:schemeClr val="tx1"/>
                </a:solidFill>
              </a:rPr>
              <a:t>And your Student access may be withdrawn.</a:t>
            </a:r>
          </a:p>
        </p:txBody>
      </p:sp>
      <p:pic>
        <p:nvPicPr>
          <p:cNvPr id="6" name="Picture 5" descr="Screen Shot 2022-07-21 at 12.40.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755" y="352505"/>
            <a:ext cx="1297318" cy="1325726"/>
          </a:xfrm>
          <a:prstGeom prst="rect">
            <a:avLst/>
          </a:prstGeom>
        </p:spPr>
      </p:pic>
    </p:spTree>
    <p:extLst>
      <p:ext uri="{BB962C8B-B14F-4D97-AF65-F5344CB8AC3E}">
        <p14:creationId xmlns:p14="http://schemas.microsoft.com/office/powerpoint/2010/main" val="368193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4772</Words>
  <Application>Microsoft Macintosh PowerPoint</Application>
  <PresentationFormat>Widescreen</PresentationFormat>
  <Paragraphs>355</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-apple-system</vt:lpstr>
      <vt:lpstr>arial</vt:lpstr>
      <vt:lpstr>arial</vt:lpstr>
      <vt:lpstr>Calibri</vt:lpstr>
      <vt:lpstr>Calibri Light</vt:lpstr>
      <vt:lpstr>Twinkl</vt:lpstr>
      <vt:lpstr>Office Theme</vt:lpstr>
      <vt:lpstr> About Viruses Hacking, Viruses and malicious and software</vt:lpstr>
      <vt:lpstr> About Viruses and malicious and software</vt:lpstr>
      <vt:lpstr>Adware - short for advertising supported software browser hijackers</vt:lpstr>
      <vt:lpstr> Bot Nets  &amp; Denial of Service – Your network has been compromised!!!</vt:lpstr>
      <vt:lpstr> Bot Nets  &amp; Denial of Service</vt:lpstr>
      <vt:lpstr> Bot Nets  &amp; Denial of Service</vt:lpstr>
      <vt:lpstr>Data Breach  (Stolen or lost equipment) </vt:lpstr>
      <vt:lpstr> Emotet</vt:lpstr>
      <vt:lpstr>Keylogger (I built a computer network at a University)</vt:lpstr>
      <vt:lpstr> What Is a Hacker? </vt:lpstr>
      <vt:lpstr> Hacking</vt:lpstr>
      <vt:lpstr> Malware</vt:lpstr>
      <vt:lpstr> How can you tell that you are infected with Malware</vt:lpstr>
      <vt:lpstr> Spyware  </vt:lpstr>
      <vt:lpstr> Malware -  Phishing</vt:lpstr>
      <vt:lpstr> What Are the Different Types of Phishing?</vt:lpstr>
      <vt:lpstr> What Are the Different Types of Phishing?</vt:lpstr>
      <vt:lpstr>Vishing?  Calling you to get your bank details</vt:lpstr>
      <vt:lpstr> Example of Phishing?  Often nothing is sent!</vt:lpstr>
      <vt:lpstr>Smishing methods</vt:lpstr>
      <vt:lpstr>Phishing?  And SMishing</vt:lpstr>
      <vt:lpstr> Ransomware </vt:lpstr>
      <vt:lpstr> SPAM (Sales Pest Annoying Me!)</vt:lpstr>
      <vt:lpstr> Example  e-Mail scam</vt:lpstr>
      <vt:lpstr> Example e-Mail scam</vt:lpstr>
      <vt:lpstr> Example e-Mail scam Hello Mum…</vt:lpstr>
      <vt:lpstr> About Trojans.  (The Trojan Horse)</vt:lpstr>
      <vt:lpstr>What is SQL injection (SQLi)? </vt:lpstr>
      <vt:lpstr> Worms</vt:lpstr>
      <vt:lpstr> Who is attacking us?  </vt:lpstr>
      <vt:lpstr> Who is attacking us?  </vt:lpstr>
      <vt:lpstr> Computer Protection</vt:lpstr>
      <vt:lpstr> Apple has built in Antivirus  </vt:lpstr>
      <vt:lpstr> Apple has built in Antivirus  </vt:lpstr>
      <vt:lpstr> Apple has built in Antivirus  </vt:lpstr>
      <vt:lpstr> Apple has built in Antivirus 2  </vt:lpstr>
      <vt:lpstr> Apple has built in Antivirus 3  </vt:lpstr>
      <vt:lpstr> Viruses &amp; Hacking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Networks</dc:title>
  <dc:creator>Peter Faulks (Ursula Frayne Catholic College - Victoria Park)</dc:creator>
  <cp:lastModifiedBy>peterfaulks@westnet.com.au</cp:lastModifiedBy>
  <cp:revision>190</cp:revision>
  <dcterms:created xsi:type="dcterms:W3CDTF">2022-05-19T00:07:29Z</dcterms:created>
  <dcterms:modified xsi:type="dcterms:W3CDTF">2023-12-18T05:05:21Z</dcterms:modified>
</cp:coreProperties>
</file>